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4"/>
  </p:notesMasterIdLst>
  <p:handoutMasterIdLst>
    <p:handoutMasterId r:id="rId25"/>
  </p:handoutMasterIdLst>
  <p:sldIdLst>
    <p:sldId id="256" r:id="rId5"/>
    <p:sldId id="262" r:id="rId6"/>
    <p:sldId id="281" r:id="rId7"/>
    <p:sldId id="266" r:id="rId8"/>
    <p:sldId id="288" r:id="rId9"/>
    <p:sldId id="267" r:id="rId10"/>
    <p:sldId id="268" r:id="rId11"/>
    <p:sldId id="285" r:id="rId12"/>
    <p:sldId id="287" r:id="rId13"/>
    <p:sldId id="286" r:id="rId14"/>
    <p:sldId id="289" r:id="rId15"/>
    <p:sldId id="290" r:id="rId16"/>
    <p:sldId id="291" r:id="rId17"/>
    <p:sldId id="296" r:id="rId18"/>
    <p:sldId id="297" r:id="rId19"/>
    <p:sldId id="298" r:id="rId20"/>
    <p:sldId id="292" r:id="rId21"/>
    <p:sldId id="294" r:id="rId22"/>
    <p:sldId id="295" r:id="rId23"/>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D91"/>
    <a:srgbClr val="1C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86" d="100"/>
          <a:sy n="86" d="100"/>
        </p:scale>
        <p:origin x="154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3F320B4C-66E5-4436-BE3F-306C45911FCF}" type="datetimeFigureOut">
              <a:rPr lang="en-GB" smtClean="0"/>
              <a:pPr/>
              <a:t>10/10/2023</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1E75568E-D5A0-4573-AFB6-00F5380AE102}" type="slidenum">
              <a:rPr lang="en-GB" smtClean="0"/>
              <a:pPr/>
              <a:t>‹#›</a:t>
            </a:fld>
            <a:endParaRPr lang="en-GB"/>
          </a:p>
        </p:txBody>
      </p:sp>
    </p:spTree>
    <p:extLst>
      <p:ext uri="{BB962C8B-B14F-4D97-AF65-F5344CB8AC3E}">
        <p14:creationId xmlns:p14="http://schemas.microsoft.com/office/powerpoint/2010/main" val="1135627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B3E8A481-4D74-4616-8752-6DB84BB7BECE}" type="datetimeFigureOut">
              <a:rPr lang="en-GB" smtClean="0"/>
              <a:t>10/10/2023</a:t>
            </a:fld>
            <a:endParaRPr lang="en-GB"/>
          </a:p>
        </p:txBody>
      </p:sp>
      <p:sp>
        <p:nvSpPr>
          <p:cNvPr id="4" name="Slide Image Placeholder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9A7BEBA0-6DAA-45F4-8649-B50BE501B04E}" type="slidenum">
              <a:rPr lang="en-GB" smtClean="0"/>
              <a:t>‹#›</a:t>
            </a:fld>
            <a:endParaRPr lang="en-GB"/>
          </a:p>
        </p:txBody>
      </p:sp>
    </p:spTree>
    <p:extLst>
      <p:ext uri="{BB962C8B-B14F-4D97-AF65-F5344CB8AC3E}">
        <p14:creationId xmlns:p14="http://schemas.microsoft.com/office/powerpoint/2010/main" val="1688095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132101F-1C78-4A35-B9B9-FA3BC2678EB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86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289513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183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873189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76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375609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245425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78731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345037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89736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32101F-1C78-4A35-B9B9-FA3BC2678EB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16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132101F-1C78-4A35-B9B9-FA3BC2678EB9}" type="datetimeFigureOut">
              <a:rPr lang="en-US" smtClean="0"/>
              <a:pPr/>
              <a:t>10/10/2023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38D3F3-DB27-4CBF-864A-E28263BCB96D}"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5763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hTF_fgpWoTo?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9hirYMZ7PQc?feature=oembed"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5LMU-zB8Sro?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77CYX_e8JcU?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 y="0"/>
            <a:ext cx="9141545"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EAA48FC5-3C83-4F1B-BC33-DF0B588F83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2589" y="3064931"/>
            <a:ext cx="6221411"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232011" y="3429000"/>
            <a:ext cx="5626239" cy="1090938"/>
          </a:xfrm>
        </p:spPr>
        <p:txBody>
          <a:bodyPr anchor="b">
            <a:normAutofit fontScale="90000"/>
          </a:bodyPr>
          <a:lstStyle/>
          <a:p>
            <a:pPr algn="l"/>
            <a:r>
              <a:rPr lang="en-GB" sz="5300" dirty="0">
                <a:solidFill>
                  <a:srgbClr val="FFFFFF"/>
                </a:solidFill>
              </a:rPr>
              <a:t>Advanced higher Graphic communication</a:t>
            </a:r>
            <a:endParaRPr lang="en-GB" sz="3700" dirty="0">
              <a:solidFill>
                <a:srgbClr val="FFFFFF"/>
              </a:solidFill>
            </a:endParaRPr>
          </a:p>
        </p:txBody>
      </p:sp>
      <p:sp>
        <p:nvSpPr>
          <p:cNvPr id="3" name="Subtitle 2"/>
          <p:cNvSpPr>
            <a:spLocks noGrp="1"/>
          </p:cNvSpPr>
          <p:nvPr>
            <p:ph type="subTitle" idx="1"/>
          </p:nvPr>
        </p:nvSpPr>
        <p:spPr>
          <a:xfrm>
            <a:off x="3232011" y="4779312"/>
            <a:ext cx="5626238" cy="915673"/>
          </a:xfrm>
        </p:spPr>
        <p:txBody>
          <a:bodyPr anchor="t">
            <a:normAutofit/>
          </a:bodyPr>
          <a:lstStyle/>
          <a:p>
            <a:r>
              <a:rPr lang="en-GB" sz="2000" dirty="0" smtClean="0">
                <a:solidFill>
                  <a:schemeClr val="bg1"/>
                </a:solidFill>
              </a:rPr>
              <a:t>Colour </a:t>
            </a:r>
            <a:r>
              <a:rPr lang="en-GB" sz="2000" dirty="0">
                <a:solidFill>
                  <a:schemeClr val="bg1"/>
                </a:solidFill>
              </a:rPr>
              <a:t>Systems and Printing Methods</a:t>
            </a:r>
            <a:endParaRPr lang="en-GB" sz="1400" dirty="0">
              <a:solidFill>
                <a:schemeClr val="bg1"/>
              </a:solidFill>
            </a:endParaRPr>
          </a:p>
          <a:p>
            <a:endParaRPr lang="en-GB" sz="2000" dirty="0">
              <a:solidFill>
                <a:schemeClr val="bg1"/>
              </a:solidFill>
            </a:endParaRPr>
          </a:p>
        </p:txBody>
      </p:sp>
      <p:cxnSp>
        <p:nvCxnSpPr>
          <p:cNvPr id="17" name="Straight Connector 12">
            <a:extLst>
              <a:ext uri="{FF2B5EF4-FFF2-40B4-BE49-F238E27FC236}">
                <a16:creationId xmlns:a16="http://schemas.microsoft.com/office/drawing/2014/main" id="{62F01714-1A39-4194-BD47-8A9960C5998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2011" y="4666480"/>
            <a:ext cx="5124375" cy="0"/>
          </a:xfrm>
          <a:prstGeom prst="line">
            <a:avLst/>
          </a:prstGeom>
          <a:ln w="22225">
            <a:solidFill>
              <a:srgbClr val="CE34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651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Flexographic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pPr marL="0" indent="0">
              <a:buNone/>
            </a:pPr>
            <a:r>
              <a:rPr lang="en-GB" dirty="0"/>
              <a:t>Flexography is a modern version of letterpress printing. This traditional method of printing can be used on almost any type of substrate, including corrugated cardboard, cellophane, plastic, label stock, fabric, and metallic film. The flexographic printing process uses quick-drying, semiliquid inks. </a:t>
            </a:r>
          </a:p>
          <a:p>
            <a:pPr marL="0" indent="0">
              <a:buNone/>
            </a:pPr>
            <a:r>
              <a:rPr lang="en-GB" b="1" dirty="0"/>
              <a:t>Advantages</a:t>
            </a:r>
          </a:p>
          <a:p>
            <a:pPr lvl="1"/>
            <a:r>
              <a:rPr lang="en-GB" sz="2000" dirty="0"/>
              <a:t>Runs at extremely high press speeds.</a:t>
            </a:r>
          </a:p>
          <a:p>
            <a:pPr lvl="1"/>
            <a:r>
              <a:rPr lang="en-GB" sz="2000" dirty="0"/>
              <a:t>Prints on a wide variety of substrate materials.</a:t>
            </a:r>
          </a:p>
          <a:p>
            <a:pPr lvl="1"/>
            <a:r>
              <a:rPr lang="en-GB" sz="2000" dirty="0"/>
              <a:t>Uses cost equipment that requires little maintenance.</a:t>
            </a:r>
          </a:p>
          <a:p>
            <a:pPr lvl="1"/>
            <a:r>
              <a:rPr lang="en-GB" sz="2000" dirty="0"/>
              <a:t>Uses relatively low-cost consumables.</a:t>
            </a:r>
          </a:p>
          <a:p>
            <a:pPr lvl="1"/>
            <a:r>
              <a:rPr lang="en-GB" sz="2000" dirty="0"/>
              <a:t>Is ideally suited for long runs</a:t>
            </a:r>
          </a:p>
          <a:p>
            <a:pPr marL="0" indent="0">
              <a:buNone/>
            </a:pPr>
            <a:r>
              <a:rPr lang="en-US" b="1" dirty="0"/>
              <a:t>Disadvantages</a:t>
            </a:r>
          </a:p>
          <a:p>
            <a:pPr marL="173736" lvl="1" indent="0">
              <a:buNone/>
            </a:pPr>
            <a:r>
              <a:rPr lang="en-GB" sz="2000" dirty="0"/>
              <a:t>The cost of the </a:t>
            </a:r>
            <a:r>
              <a:rPr lang="en-GB" sz="2000" dirty="0" err="1"/>
              <a:t>flexo</a:t>
            </a:r>
            <a:r>
              <a:rPr lang="en-GB" sz="2000" dirty="0"/>
              <a:t> printing plates is high, but when they are properly cared for, they last for millions of impressions.</a:t>
            </a:r>
            <a:endParaRPr lang="en-US" sz="2000" dirty="0"/>
          </a:p>
        </p:txBody>
      </p:sp>
      <p:pic>
        <p:nvPicPr>
          <p:cNvPr id="3" name="Online Media 2" title="Flexographic Printing Basics">
            <a:hlinkClick r:id="" action="ppaction://media"/>
            <a:extLst>
              <a:ext uri="{FF2B5EF4-FFF2-40B4-BE49-F238E27FC236}">
                <a16:creationId xmlns:a16="http://schemas.microsoft.com/office/drawing/2014/main" id="{15FF355D-6532-40E4-9BD4-23A65F59B4E6}"/>
              </a:ext>
            </a:extLst>
          </p:cNvPr>
          <p:cNvPicPr>
            <a:picLocks noRot="1" noChangeAspect="1"/>
          </p:cNvPicPr>
          <p:nvPr>
            <a:videoFile r:link="rId1"/>
          </p:nvPr>
        </p:nvPicPr>
        <p:blipFill>
          <a:blip r:embed="rId3"/>
          <a:stretch>
            <a:fillRect/>
          </a:stretch>
        </p:blipFill>
        <p:spPr>
          <a:xfrm>
            <a:off x="0" y="3941852"/>
            <a:ext cx="4062761" cy="2295460"/>
          </a:xfrm>
          <a:prstGeom prst="rect">
            <a:avLst/>
          </a:prstGeom>
        </p:spPr>
      </p:pic>
    </p:spTree>
    <p:extLst>
      <p:ext uri="{BB962C8B-B14F-4D97-AF65-F5344CB8AC3E}">
        <p14:creationId xmlns:p14="http://schemas.microsoft.com/office/powerpoint/2010/main" val="291727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Wide Format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pPr marL="0" indent="0">
              <a:buNone/>
            </a:pPr>
            <a:r>
              <a:rPr lang="en-GB" dirty="0"/>
              <a:t>Large format printing is a part of almost Wide format printing is, essentially, the printing of large graphics or designs onto large rolls of paper (or other materials). It requires the use of specialist equipment, and much larger printers than standard commercial units. </a:t>
            </a:r>
          </a:p>
          <a:p>
            <a:pPr marL="0" indent="0">
              <a:buNone/>
            </a:pPr>
            <a:r>
              <a:rPr lang="en-GB" b="1" dirty="0"/>
              <a:t>Advantages</a:t>
            </a:r>
          </a:p>
          <a:p>
            <a:pPr lvl="1">
              <a:spcAft>
                <a:spcPts val="200"/>
              </a:spcAft>
            </a:pPr>
            <a:r>
              <a:rPr lang="en-GB" sz="2000" dirty="0"/>
              <a:t>can print in huge sizes</a:t>
            </a:r>
          </a:p>
          <a:p>
            <a:pPr lvl="1">
              <a:spcAft>
                <a:spcPts val="200"/>
              </a:spcAft>
            </a:pPr>
            <a:r>
              <a:rPr lang="en-GB" sz="2000" dirty="0"/>
              <a:t>printers can also cut contours of graphics</a:t>
            </a:r>
          </a:p>
          <a:p>
            <a:pPr lvl="1">
              <a:spcAft>
                <a:spcPts val="200"/>
              </a:spcAft>
            </a:pPr>
            <a:r>
              <a:rPr lang="en-GB" sz="2000" dirty="0"/>
              <a:t>photographic quality, including spot-colours</a:t>
            </a:r>
          </a:p>
          <a:p>
            <a:pPr lvl="1">
              <a:spcAft>
                <a:spcPts val="200"/>
              </a:spcAft>
            </a:pPr>
            <a:r>
              <a:rPr lang="en-GB" sz="2000" dirty="0"/>
              <a:t>can print on different paper types</a:t>
            </a:r>
          </a:p>
          <a:p>
            <a:pPr lvl="1">
              <a:spcAft>
                <a:spcPts val="200"/>
              </a:spcAft>
            </a:pPr>
            <a:r>
              <a:rPr lang="en-GB" sz="2000" dirty="0"/>
              <a:t>quick for short print runs of posters or displays</a:t>
            </a:r>
          </a:p>
          <a:p>
            <a:pPr marL="128016" lvl="1" indent="0">
              <a:spcAft>
                <a:spcPts val="200"/>
              </a:spcAft>
              <a:buNone/>
            </a:pPr>
            <a:r>
              <a:rPr lang="en-GB" sz="2000" b="1" dirty="0"/>
              <a:t>Disadvantages</a:t>
            </a:r>
          </a:p>
          <a:p>
            <a:pPr lvl="1"/>
            <a:r>
              <a:rPr lang="en-GB" sz="2000" dirty="0"/>
              <a:t>solvent inks are very, very expensive</a:t>
            </a:r>
          </a:p>
          <a:p>
            <a:pPr lvl="1"/>
            <a:r>
              <a:rPr lang="en-GB" sz="2000" dirty="0"/>
              <a:t>liquid ink can take time to dry and can smudge</a:t>
            </a:r>
          </a:p>
          <a:p>
            <a:pPr lvl="1"/>
            <a:endParaRPr lang="en-GB" sz="2000" dirty="0"/>
          </a:p>
          <a:p>
            <a:pPr lvl="1">
              <a:spcAft>
                <a:spcPts val="200"/>
              </a:spcAft>
            </a:pPr>
            <a:endParaRPr lang="en-US" sz="2000" dirty="0"/>
          </a:p>
        </p:txBody>
      </p:sp>
      <p:pic>
        <p:nvPicPr>
          <p:cNvPr id="3074" name="Picture 2" descr="UCJV300-160 wide format pri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52" y="3301085"/>
            <a:ext cx="3946105" cy="2332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781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Ink jet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r>
              <a:rPr lang="en-GB" b="1" dirty="0"/>
              <a:t>Ink Jet Printers </a:t>
            </a:r>
            <a:r>
              <a:rPr lang="en-GB" dirty="0"/>
              <a:t>are the most common format of printer to be found in homes, schools or offices. They are popular because they are easy to use, reliable and the printers are inexpensive.</a:t>
            </a:r>
          </a:p>
          <a:p>
            <a:r>
              <a:rPr lang="en-GB" dirty="0"/>
              <a:t>However, printer ink is expensive, so they are only suited for short print runs or text based documents such as letters or essays.</a:t>
            </a:r>
          </a:p>
          <a:p>
            <a:r>
              <a:rPr lang="en-GB" b="1" dirty="0"/>
              <a:t>Advantages</a:t>
            </a:r>
          </a:p>
          <a:p>
            <a:pPr lvl="1"/>
            <a:r>
              <a:rPr lang="en-GB" sz="2000" dirty="0"/>
              <a:t>photographic quality</a:t>
            </a:r>
          </a:p>
          <a:p>
            <a:pPr lvl="1"/>
            <a:r>
              <a:rPr lang="en-GB" sz="2000" dirty="0"/>
              <a:t>Relatively low hardware cost</a:t>
            </a:r>
          </a:p>
          <a:p>
            <a:pPr lvl="1"/>
            <a:r>
              <a:rPr lang="en-GB" sz="2000" dirty="0"/>
              <a:t>can print on different paper types</a:t>
            </a:r>
          </a:p>
          <a:p>
            <a:r>
              <a:rPr lang="en-GB" b="1" dirty="0"/>
              <a:t>Disadvantages</a:t>
            </a:r>
          </a:p>
          <a:p>
            <a:pPr lvl="1"/>
            <a:r>
              <a:rPr lang="en-GB" sz="2000" dirty="0"/>
              <a:t>liquid ink can take time to dry and can smudge</a:t>
            </a:r>
          </a:p>
          <a:p>
            <a:pPr lvl="1"/>
            <a:r>
              <a:rPr lang="en-GB" sz="2000" dirty="0"/>
              <a:t>quick for short print runs</a:t>
            </a:r>
          </a:p>
          <a:p>
            <a:pPr lvl="1"/>
            <a:r>
              <a:rPr lang="en-GB" sz="2000" dirty="0"/>
              <a:t>only print on limited paper sizes, typically A5 to A3</a:t>
            </a:r>
            <a:endParaRPr lang="en-US" sz="2000" dirty="0"/>
          </a:p>
        </p:txBody>
      </p:sp>
      <p:pic>
        <p:nvPicPr>
          <p:cNvPr id="5124" name="Picture 4" descr="https://petapixel.com/assets/uploads/2021/12/the-inkjet-printer-nightmare-800x4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524" y="4005064"/>
            <a:ext cx="3840361" cy="2016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243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Laser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r>
              <a:rPr lang="en-GB" dirty="0"/>
              <a:t>Laser printers are very quick and the ‘cost per-print’ is actually very low. Laser printers work by ‘fusing’ coloured toner dust to the paper. Toner is expensive, but you get a lot of prints. However, when parts such the ‘drum’ and ‘fuser’ start to go, costs soon mount up…</a:t>
            </a:r>
          </a:p>
          <a:p>
            <a:r>
              <a:rPr lang="en-GB" b="1" dirty="0"/>
              <a:t>Advantages</a:t>
            </a:r>
          </a:p>
          <a:p>
            <a:pPr lvl="1"/>
            <a:r>
              <a:rPr lang="en-GB" sz="2000" dirty="0"/>
              <a:t>printers are fairly inexpensive to buy</a:t>
            </a:r>
          </a:p>
          <a:p>
            <a:pPr lvl="1"/>
            <a:r>
              <a:rPr lang="en-GB" sz="2000" dirty="0"/>
              <a:t>good quality, but not photographic</a:t>
            </a:r>
          </a:p>
          <a:p>
            <a:pPr lvl="1"/>
            <a:r>
              <a:rPr lang="en-GB" sz="2000" dirty="0"/>
              <a:t>very quick for short and medium print runs</a:t>
            </a:r>
          </a:p>
          <a:p>
            <a:pPr marL="128016" lvl="1" indent="0">
              <a:buNone/>
            </a:pPr>
            <a:r>
              <a:rPr lang="en-GB" sz="2000" b="1" dirty="0"/>
              <a:t>Disadvantages</a:t>
            </a:r>
          </a:p>
          <a:p>
            <a:pPr lvl="1"/>
            <a:r>
              <a:rPr lang="en-GB" sz="2000" dirty="0"/>
              <a:t>can only print on normal, non-gloss paper</a:t>
            </a:r>
          </a:p>
          <a:p>
            <a:pPr lvl="1"/>
            <a:r>
              <a:rPr lang="en-GB" sz="2000" dirty="0"/>
              <a:t>the expensive ‘fuser’ and ‘drum’ also need replaced</a:t>
            </a:r>
          </a:p>
          <a:p>
            <a:pPr lvl="1"/>
            <a:r>
              <a:rPr lang="en-GB" sz="2000" dirty="0"/>
              <a:t>only print on limited paper sizes, typically A5 to A3</a:t>
            </a:r>
          </a:p>
          <a:p>
            <a:pPr lvl="1"/>
            <a:r>
              <a:rPr lang="en-GB" sz="2000" dirty="0"/>
              <a:t>toner is expensive</a:t>
            </a:r>
          </a:p>
        </p:txBody>
      </p:sp>
      <p:pic>
        <p:nvPicPr>
          <p:cNvPr id="6146" name="Picture 2" descr="BA774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83327"/>
            <a:ext cx="3547365" cy="3547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133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Solid Ink Print Systems</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pPr fontAlgn="base"/>
            <a:r>
              <a:rPr lang="en-GB" b="1" dirty="0" smtClean="0"/>
              <a:t>Solid Ink Print Systems</a:t>
            </a:r>
          </a:p>
          <a:p>
            <a:pPr fontAlgn="base"/>
            <a:r>
              <a:rPr lang="en-GB" dirty="0" smtClean="0"/>
              <a:t>Solid </a:t>
            </a:r>
            <a:r>
              <a:rPr lang="en-GB" dirty="0"/>
              <a:t>ink is basically wax. Whereas other printer cartridges are filled with different types of ink, solid ink sticks, are exactly that- solid sticks of ink.</a:t>
            </a:r>
          </a:p>
          <a:p>
            <a:pPr fontAlgn="base"/>
            <a:r>
              <a:rPr lang="en-GB" dirty="0"/>
              <a:t>When they’re loaded into a solid ink printer and when you click print, the sticks are heated to melting point and the ink is then transferred onto the paper to produce the printed image. It’s a little bit similar to offset printing, where the image is produced and then placed onto the paper to create the print.</a:t>
            </a:r>
          </a:p>
          <a:p>
            <a:pPr fontAlgn="base"/>
            <a:r>
              <a:rPr lang="en-GB" dirty="0"/>
              <a:t>For this reason, if you ever take a look at a page printed by a solid ink machine, the texture of the print feels waxy to the touch</a:t>
            </a:r>
          </a:p>
          <a:p>
            <a:endParaRPr lang="en-GB" sz="2000" dirty="0"/>
          </a:p>
        </p:txBody>
      </p:sp>
      <p:pic>
        <p:nvPicPr>
          <p:cNvPr id="1026" name="Picture 2" descr="xerox solid ink sticks comb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82" y="3645024"/>
            <a:ext cx="3286828" cy="2465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980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Solid Ink Print Systems</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1"/>
          <p:cNvSpPr>
            <a:spLocks noGrp="1"/>
          </p:cNvSpPr>
          <p:nvPr>
            <p:ph idx="1"/>
          </p:nvPr>
        </p:nvSpPr>
        <p:spPr>
          <a:xfrm>
            <a:off x="4293392" y="260648"/>
            <a:ext cx="4599088" cy="6480720"/>
          </a:xfrm>
        </p:spPr>
        <p:txBody>
          <a:bodyPr vert="horz" lIns="45720" tIns="45720" rIns="45720" bIns="45720" rtlCol="0" anchor="t">
            <a:normAutofit/>
          </a:bodyPr>
          <a:lstStyle/>
          <a:p>
            <a:pPr fontAlgn="base"/>
            <a:r>
              <a:rPr lang="en-GB" b="1" dirty="0" smtClean="0"/>
              <a:t>Solid Ink Print Systems (</a:t>
            </a:r>
            <a:r>
              <a:rPr lang="en-GB" b="1" dirty="0" err="1" smtClean="0"/>
              <a:t>cont</a:t>
            </a:r>
            <a:r>
              <a:rPr lang="en-GB" b="1" dirty="0" smtClean="0"/>
              <a:t>)</a:t>
            </a:r>
          </a:p>
          <a:p>
            <a:pPr fontAlgn="base"/>
            <a:r>
              <a:rPr lang="en-GB" b="1" dirty="0"/>
              <a:t>Advantages</a:t>
            </a:r>
            <a:endParaRPr lang="en-GB" dirty="0"/>
          </a:p>
          <a:p>
            <a:pPr fontAlgn="base"/>
            <a:r>
              <a:rPr lang="en-GB" dirty="0"/>
              <a:t>When they were first launched, solid ink printers were aimed at graphic designers. That’s because the print quality allows for brilliant colour definition, particularly for lively colours such as oranges and yellows. The melted wax also creates a glossy surface across the top of the paper.</a:t>
            </a:r>
          </a:p>
          <a:p>
            <a:pPr fontAlgn="base"/>
            <a:r>
              <a:rPr lang="en-GB" dirty="0"/>
              <a:t>Unlike inkjet and laser printer cartridges, solid ink sticks mean that there is no empty cartridge to dispose of once the wax runs out. This means that less waste is created and there is no need to worry about finding a way to recycle your empty cartridges.</a:t>
            </a:r>
          </a:p>
          <a:p>
            <a:pPr fontAlgn="base"/>
            <a:r>
              <a:rPr lang="en-GB" dirty="0"/>
              <a:t>In addition, solid ink sticks don’t dry out in the way that ink cartridges do if a printer hasn’t been used for a long period of time. Solid ink sticks, can last forever.</a:t>
            </a:r>
          </a:p>
          <a:p>
            <a:pPr fontAlgn="base"/>
            <a:endParaRPr lang="en-GB" sz="2000" dirty="0"/>
          </a:p>
        </p:txBody>
      </p:sp>
      <p:pic>
        <p:nvPicPr>
          <p:cNvPr id="2052" name="Picture 4" descr="https://upload.wikimedia.org/wikipedia/commons/thumb/7/7b/Solid_ink_1.jpg/220px-Solid_ink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971" y="2921234"/>
            <a:ext cx="3823467" cy="2867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613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Solid Ink Print Systems</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xerox solid ink sticks comb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582" y="3645024"/>
            <a:ext cx="3286828" cy="2465121"/>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1"/>
          <p:cNvSpPr>
            <a:spLocks noGrp="1"/>
          </p:cNvSpPr>
          <p:nvPr>
            <p:ph idx="1"/>
          </p:nvPr>
        </p:nvSpPr>
        <p:spPr>
          <a:xfrm>
            <a:off x="4293392" y="260648"/>
            <a:ext cx="4599088" cy="6480720"/>
          </a:xfrm>
        </p:spPr>
        <p:txBody>
          <a:bodyPr vert="horz" lIns="45720" tIns="45720" rIns="45720" bIns="45720" rtlCol="0" anchor="t">
            <a:normAutofit/>
          </a:bodyPr>
          <a:lstStyle/>
          <a:p>
            <a:pPr fontAlgn="base"/>
            <a:r>
              <a:rPr lang="en-GB" b="1" dirty="0" smtClean="0"/>
              <a:t>Solid Ink Print Systems (</a:t>
            </a:r>
            <a:r>
              <a:rPr lang="en-GB" b="1" dirty="0" err="1" smtClean="0"/>
              <a:t>cont</a:t>
            </a:r>
            <a:r>
              <a:rPr lang="en-GB" b="1" dirty="0" smtClean="0"/>
              <a:t>)</a:t>
            </a:r>
          </a:p>
          <a:p>
            <a:pPr fontAlgn="base"/>
            <a:r>
              <a:rPr lang="en-GB" b="1" dirty="0" smtClean="0"/>
              <a:t>Disadvantages</a:t>
            </a:r>
            <a:endParaRPr lang="en-GB" dirty="0"/>
          </a:p>
          <a:p>
            <a:pPr fontAlgn="base"/>
            <a:r>
              <a:rPr lang="en-GB" dirty="0"/>
              <a:t>As they are thermal based, solid ink printers can take a good number of minutes to heat up before the first print and also need to pause and reheat in between prints. This can be very frustrating if you are </a:t>
            </a:r>
            <a:endParaRPr lang="en-GB" dirty="0" smtClean="0"/>
          </a:p>
          <a:p>
            <a:pPr fontAlgn="base"/>
            <a:r>
              <a:rPr lang="en-GB" dirty="0"/>
              <a:t>Also, solid ink printers need to complete a ‘cool down’ cycle after use. This means that the printer cannot be moved until this cycle is finished. However, this shouldn’t take any more than 10 minutes.</a:t>
            </a:r>
            <a:r>
              <a:rPr lang="en-GB" dirty="0" smtClean="0"/>
              <a:t>in </a:t>
            </a:r>
            <a:r>
              <a:rPr lang="en-GB" dirty="0"/>
              <a:t>a hurry</a:t>
            </a:r>
            <a:r>
              <a:rPr lang="en-GB" dirty="0" smtClean="0"/>
              <a:t>.</a:t>
            </a:r>
          </a:p>
          <a:p>
            <a:pPr fontAlgn="base"/>
            <a:r>
              <a:rPr lang="en-GB" dirty="0"/>
              <a:t>Solid ink printers aren’t </a:t>
            </a:r>
            <a:r>
              <a:rPr lang="en-GB" dirty="0" smtClean="0"/>
              <a:t>cheap</a:t>
            </a:r>
          </a:p>
          <a:p>
            <a:pPr fontAlgn="base"/>
            <a:r>
              <a:rPr lang="en-GB" dirty="0"/>
              <a:t>You can’t print on photo paper / specialty papers.</a:t>
            </a:r>
            <a:endParaRPr lang="en-GB" sz="2000" dirty="0"/>
          </a:p>
        </p:txBody>
      </p:sp>
    </p:spTree>
    <p:extLst>
      <p:ext uri="{BB962C8B-B14F-4D97-AF65-F5344CB8AC3E}">
        <p14:creationId xmlns:p14="http://schemas.microsoft.com/office/powerpoint/2010/main" val="1938275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Printing Terms</a:t>
            </a:r>
            <a:endParaRPr lang="en-GB" dirty="0"/>
          </a:p>
        </p:txBody>
      </p:sp>
      <p:sp>
        <p:nvSpPr>
          <p:cNvPr id="4" name="TextBox 3"/>
          <p:cNvSpPr txBox="1"/>
          <p:nvPr/>
        </p:nvSpPr>
        <p:spPr>
          <a:xfrm>
            <a:off x="738090" y="1628800"/>
            <a:ext cx="7920880" cy="1815882"/>
          </a:xfrm>
          <a:prstGeom prst="rect">
            <a:avLst/>
          </a:prstGeom>
          <a:noFill/>
        </p:spPr>
        <p:txBody>
          <a:bodyPr wrap="square" rtlCol="0">
            <a:spAutoFit/>
          </a:bodyPr>
          <a:lstStyle/>
          <a:p>
            <a:r>
              <a:rPr lang="en-GB" sz="1400" dirty="0" smtClean="0">
                <a:solidFill>
                  <a:srgbClr val="FFC000"/>
                </a:solidFill>
              </a:rPr>
              <a:t>Edge to Edge printing</a:t>
            </a:r>
          </a:p>
          <a:p>
            <a:r>
              <a:rPr lang="en-GB" sz="1400" i="1" dirty="0"/>
              <a:t>A full bleed or edge to edge printing is when the graphics extend to the physical edge of the</a:t>
            </a:r>
            <a:br>
              <a:rPr lang="en-GB" sz="1400" i="1" dirty="0"/>
            </a:br>
            <a:r>
              <a:rPr lang="en-GB" sz="1400" i="1" dirty="0"/>
              <a:t>paper on all edges. A bleed is required on all edges of the publication. Usually commercial printers</a:t>
            </a:r>
            <a:br>
              <a:rPr lang="en-GB" sz="1400" i="1" dirty="0"/>
            </a:br>
            <a:r>
              <a:rPr lang="en-GB" sz="1400" i="1" dirty="0"/>
              <a:t>will achieve an edge to edge look by cropping the paper to size after the print however modern</a:t>
            </a:r>
            <a:br>
              <a:rPr lang="en-GB" sz="1400" i="1" dirty="0"/>
            </a:br>
            <a:r>
              <a:rPr lang="en-GB" sz="1400" i="1" dirty="0"/>
              <a:t>inkjet printers now can print to the actual edge of the paper by over spraying the page, this method</a:t>
            </a:r>
            <a:br>
              <a:rPr lang="en-GB" sz="1400" i="1" dirty="0"/>
            </a:br>
            <a:r>
              <a:rPr lang="en-GB" sz="1400" i="1" dirty="0"/>
              <a:t>however does waste ink. Off-set </a:t>
            </a:r>
            <a:r>
              <a:rPr lang="en-GB" sz="1400" i="1" dirty="0" smtClean="0"/>
              <a:t>lithography </a:t>
            </a:r>
            <a:r>
              <a:rPr lang="en-GB" sz="1400" i="1" dirty="0"/>
              <a:t>printing (the most common commercial method) requires</a:t>
            </a:r>
            <a:br>
              <a:rPr lang="en-GB" sz="1400" i="1" dirty="0"/>
            </a:br>
            <a:r>
              <a:rPr lang="en-GB" sz="1400" i="1" dirty="0"/>
              <a:t>printing on OS (oversized) paper which is then trimmed to size</a:t>
            </a:r>
            <a:endParaRPr lang="en-GB" sz="1400" dirty="0"/>
          </a:p>
          <a:p>
            <a:endParaRPr lang="en-GB" sz="1400" dirty="0"/>
          </a:p>
        </p:txBody>
      </p:sp>
      <p:sp>
        <p:nvSpPr>
          <p:cNvPr id="6" name="Rectangle 1"/>
          <p:cNvSpPr>
            <a:spLocks noChangeArrowheads="1"/>
          </p:cNvSpPr>
          <p:nvPr/>
        </p:nvSpPr>
        <p:spPr bwMode="auto">
          <a:xfrm>
            <a:off x="1793875"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Box 6"/>
          <p:cNvSpPr txBox="1"/>
          <p:nvPr/>
        </p:nvSpPr>
        <p:spPr>
          <a:xfrm>
            <a:off x="755576" y="3212976"/>
            <a:ext cx="7920880" cy="1384995"/>
          </a:xfrm>
          <a:prstGeom prst="rect">
            <a:avLst/>
          </a:prstGeom>
          <a:noFill/>
        </p:spPr>
        <p:txBody>
          <a:bodyPr wrap="square" rtlCol="0">
            <a:spAutoFit/>
          </a:bodyPr>
          <a:lstStyle/>
          <a:p>
            <a:r>
              <a:rPr lang="en-GB" sz="1400" dirty="0" smtClean="0">
                <a:solidFill>
                  <a:srgbClr val="FFC000"/>
                </a:solidFill>
              </a:rPr>
              <a:t>Bleed</a:t>
            </a:r>
          </a:p>
          <a:p>
            <a:r>
              <a:rPr lang="en-GB" sz="1400" i="1" dirty="0"/>
              <a:t>If you want a graphic to reach the edge of the paper you need to extend the graphic outside the edge</a:t>
            </a:r>
            <a:br>
              <a:rPr lang="en-GB" sz="1400" i="1" dirty="0"/>
            </a:br>
            <a:r>
              <a:rPr lang="en-GB" sz="1400" i="1" dirty="0"/>
              <a:t>of the publication. This is known as a bleed. Graphic designers usually add a bleed margin during the</a:t>
            </a:r>
            <a:br>
              <a:rPr lang="en-GB" sz="1400" i="1" dirty="0"/>
            </a:br>
            <a:r>
              <a:rPr lang="en-GB" sz="1400" i="1" dirty="0"/>
              <a:t>page set up and extend items by 3mm or 5mm to achieve a bleed. The publication is printed on</a:t>
            </a:r>
            <a:br>
              <a:rPr lang="en-GB" sz="1400" i="1" dirty="0"/>
            </a:br>
            <a:r>
              <a:rPr lang="en-GB" sz="1400" i="1" dirty="0"/>
              <a:t>oversized (OS) paper to enable this additional bleed size. The paper is trimmed to size after printing</a:t>
            </a:r>
            <a:r>
              <a:rPr lang="en-GB" sz="1200" i="1" dirty="0"/>
              <a:t>.</a:t>
            </a:r>
            <a:endParaRPr lang="en-GB" sz="1200" dirty="0"/>
          </a:p>
          <a:p>
            <a:endParaRPr lang="en-GB" sz="1400" dirty="0"/>
          </a:p>
        </p:txBody>
      </p:sp>
      <p:sp>
        <p:nvSpPr>
          <p:cNvPr id="9" name="Rectangle 2"/>
          <p:cNvSpPr>
            <a:spLocks noChangeArrowheads="1"/>
          </p:cNvSpPr>
          <p:nvPr/>
        </p:nvSpPr>
        <p:spPr bwMode="auto">
          <a:xfrm>
            <a:off x="1793875"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Box 9"/>
          <p:cNvSpPr txBox="1"/>
          <p:nvPr/>
        </p:nvSpPr>
        <p:spPr>
          <a:xfrm>
            <a:off x="755576" y="4365104"/>
            <a:ext cx="7920880" cy="1169551"/>
          </a:xfrm>
          <a:prstGeom prst="rect">
            <a:avLst/>
          </a:prstGeom>
          <a:noFill/>
        </p:spPr>
        <p:txBody>
          <a:bodyPr wrap="square" rtlCol="0">
            <a:spAutoFit/>
          </a:bodyPr>
          <a:lstStyle/>
          <a:p>
            <a:r>
              <a:rPr lang="en-GB" sz="1400" dirty="0" smtClean="0">
                <a:solidFill>
                  <a:srgbClr val="FFC000"/>
                </a:solidFill>
              </a:rPr>
              <a:t>Gutter</a:t>
            </a:r>
          </a:p>
          <a:p>
            <a:r>
              <a:rPr lang="en-GB" sz="1400" i="1" dirty="0"/>
              <a:t>The vertical space or alley space between columns of text is referred to as the gutter. It also refers</a:t>
            </a:r>
            <a:br>
              <a:rPr lang="en-GB" sz="1400" i="1" dirty="0"/>
            </a:br>
            <a:r>
              <a:rPr lang="en-GB" sz="1400" i="1" dirty="0"/>
              <a:t>to the inside margins or blank space between two facing pages. In this case the gutter space may</a:t>
            </a:r>
            <a:br>
              <a:rPr lang="en-GB" sz="1400" i="1" dirty="0"/>
            </a:br>
            <a:r>
              <a:rPr lang="en-GB" sz="1400" i="1" dirty="0"/>
              <a:t>need to be adjusted to allow for creep, the movement associated with some book binding methods</a:t>
            </a:r>
            <a:endParaRPr lang="en-GB" sz="1400" dirty="0"/>
          </a:p>
          <a:p>
            <a:endParaRPr lang="en-GB" sz="1400" dirty="0"/>
          </a:p>
        </p:txBody>
      </p:sp>
      <p:sp>
        <p:nvSpPr>
          <p:cNvPr id="12" name="Rectangle 3"/>
          <p:cNvSpPr>
            <a:spLocks noChangeArrowheads="1"/>
          </p:cNvSpPr>
          <p:nvPr/>
        </p:nvSpPr>
        <p:spPr bwMode="auto">
          <a:xfrm>
            <a:off x="1793875" y="3748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Box 12"/>
          <p:cNvSpPr txBox="1"/>
          <p:nvPr/>
        </p:nvSpPr>
        <p:spPr>
          <a:xfrm>
            <a:off x="755576" y="5274206"/>
            <a:ext cx="7920880" cy="1384995"/>
          </a:xfrm>
          <a:prstGeom prst="rect">
            <a:avLst/>
          </a:prstGeom>
          <a:noFill/>
        </p:spPr>
        <p:txBody>
          <a:bodyPr wrap="square" rtlCol="0">
            <a:spAutoFit/>
          </a:bodyPr>
          <a:lstStyle/>
          <a:p>
            <a:r>
              <a:rPr lang="en-GB" sz="1400" dirty="0" smtClean="0">
                <a:solidFill>
                  <a:srgbClr val="FFC000"/>
                </a:solidFill>
              </a:rPr>
              <a:t>Registration Marks</a:t>
            </a:r>
          </a:p>
          <a:p>
            <a:r>
              <a:rPr lang="en-GB" sz="1400" i="1" dirty="0"/>
              <a:t>When off-set </a:t>
            </a:r>
            <a:r>
              <a:rPr lang="en-GB" sz="1400" i="1" dirty="0" smtClean="0"/>
              <a:t>lithography </a:t>
            </a:r>
            <a:r>
              <a:rPr lang="en-GB" sz="1400" i="1" dirty="0"/>
              <a:t>printing with multiple plates for each individual </a:t>
            </a:r>
            <a:r>
              <a:rPr lang="en-GB" sz="1400" i="1" dirty="0" smtClean="0"/>
              <a:t>colour (e.g</a:t>
            </a:r>
            <a:r>
              <a:rPr lang="en-GB" sz="1400" i="1" dirty="0"/>
              <a:t>. CMYK) precise alignment is needed to ensure </a:t>
            </a:r>
            <a:r>
              <a:rPr lang="en-GB" sz="1400" i="1" dirty="0" smtClean="0"/>
              <a:t>each plate/colour </a:t>
            </a:r>
            <a:r>
              <a:rPr lang="en-GB" sz="1400" i="1" dirty="0"/>
              <a:t>is printed exactly on top of the </a:t>
            </a:r>
            <a:r>
              <a:rPr lang="en-GB" sz="1400" i="1" dirty="0" smtClean="0"/>
              <a:t>others. This </a:t>
            </a:r>
            <a:r>
              <a:rPr lang="en-GB" sz="1400" i="1" dirty="0"/>
              <a:t>is called registration. The registration marks (right) </a:t>
            </a:r>
            <a:r>
              <a:rPr lang="en-GB" sz="1400" i="1" dirty="0" smtClean="0"/>
              <a:t>are positioned </a:t>
            </a:r>
            <a:r>
              <a:rPr lang="en-GB" sz="1400" i="1" dirty="0"/>
              <a:t>in the margins of each page to help the </a:t>
            </a:r>
            <a:r>
              <a:rPr lang="en-GB" sz="1400" i="1" dirty="0" smtClean="0"/>
              <a:t>printer operator </a:t>
            </a:r>
            <a:r>
              <a:rPr lang="en-GB" sz="1400" i="1" dirty="0"/>
              <a:t>to align the colours on the press </a:t>
            </a:r>
            <a:r>
              <a:rPr lang="en-GB" sz="1400" i="1" dirty="0" smtClean="0"/>
              <a:t>properly. They </a:t>
            </a:r>
            <a:r>
              <a:rPr lang="en-GB" sz="1400" i="1" dirty="0"/>
              <a:t>are trimmed off during cropping.</a:t>
            </a:r>
            <a:endParaRPr lang="en-GB" sz="1400" dirty="0"/>
          </a:p>
          <a:p>
            <a:endParaRPr lang="en-GB" sz="1400" dirty="0"/>
          </a:p>
        </p:txBody>
      </p:sp>
      <p:sp>
        <p:nvSpPr>
          <p:cNvPr id="15" name="Rectangle 4"/>
          <p:cNvSpPr>
            <a:spLocks noChangeArrowheads="1"/>
          </p:cNvSpPr>
          <p:nvPr/>
        </p:nvSpPr>
        <p:spPr bwMode="auto">
          <a:xfrm>
            <a:off x="-2619375" y="22858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0583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Printing Terms (continued)</a:t>
            </a:r>
            <a:endParaRPr lang="en-GB" dirty="0"/>
          </a:p>
        </p:txBody>
      </p:sp>
      <p:sp>
        <p:nvSpPr>
          <p:cNvPr id="4" name="TextBox 3"/>
          <p:cNvSpPr txBox="1"/>
          <p:nvPr/>
        </p:nvSpPr>
        <p:spPr>
          <a:xfrm>
            <a:off x="738090" y="1628800"/>
            <a:ext cx="7920880" cy="2246769"/>
          </a:xfrm>
          <a:prstGeom prst="rect">
            <a:avLst/>
          </a:prstGeom>
          <a:noFill/>
        </p:spPr>
        <p:txBody>
          <a:bodyPr wrap="square" rtlCol="0">
            <a:spAutoFit/>
          </a:bodyPr>
          <a:lstStyle/>
          <a:p>
            <a:r>
              <a:rPr lang="en-GB" sz="1400" dirty="0" smtClean="0">
                <a:solidFill>
                  <a:srgbClr val="FFC000"/>
                </a:solidFill>
              </a:rPr>
              <a:t>Colour Calibration</a:t>
            </a:r>
          </a:p>
          <a:p>
            <a:r>
              <a:rPr lang="en-GB" sz="1400" i="1" dirty="0"/>
              <a:t>Colours will appear duller when printed than to what they look like on screen (difference </a:t>
            </a:r>
            <a:r>
              <a:rPr lang="en-GB" sz="1400" i="1" dirty="0" smtClean="0"/>
              <a:t>of RGB/CMYK </a:t>
            </a:r>
            <a:r>
              <a:rPr lang="en-GB" sz="1400" i="1" dirty="0"/>
              <a:t>colours and issues of monitors having independent colour values). This can cause </a:t>
            </a:r>
            <a:r>
              <a:rPr lang="en-GB" sz="1400" i="1" dirty="0" smtClean="0"/>
              <a:t>issues for </a:t>
            </a:r>
            <a:r>
              <a:rPr lang="en-GB" sz="1400" i="1" dirty="0"/>
              <a:t>a designer who may unwittingly make his colours too bright or too warm (monitors are </a:t>
            </a:r>
            <a:r>
              <a:rPr lang="en-GB" sz="1400" i="1" dirty="0" smtClean="0"/>
              <a:t>often too </a:t>
            </a:r>
            <a:r>
              <a:rPr lang="en-GB" sz="1400" i="1" dirty="0"/>
              <a:t>blue-</a:t>
            </a:r>
            <a:r>
              <a:rPr lang="en-GB" sz="1400" i="1" dirty="0" err="1"/>
              <a:t>ish</a:t>
            </a:r>
            <a:r>
              <a:rPr lang="en-GB" sz="1400" i="1" dirty="0"/>
              <a:t> in hue). In order to avoid this, the monitor should be calibrated to match the printer. </a:t>
            </a:r>
            <a:r>
              <a:rPr lang="en-GB" sz="1400" i="1" dirty="0" smtClean="0"/>
              <a:t>A colour </a:t>
            </a:r>
            <a:r>
              <a:rPr lang="en-GB" sz="1400" i="1" dirty="0"/>
              <a:t>calibration device is set on the screen which reads the colours and brightness of the </a:t>
            </a:r>
            <a:r>
              <a:rPr lang="en-GB" sz="1400" i="1" dirty="0" smtClean="0"/>
              <a:t>display and </a:t>
            </a:r>
            <a:r>
              <a:rPr lang="en-GB" sz="1400" i="1" dirty="0"/>
              <a:t>then adjusts the colour settings of the output to match a dataset of colour values. Likewise it </a:t>
            </a:r>
            <a:r>
              <a:rPr lang="en-GB" sz="1400" i="1" dirty="0" smtClean="0"/>
              <a:t>is important </a:t>
            </a:r>
            <a:r>
              <a:rPr lang="en-GB" sz="1400" i="1" dirty="0"/>
              <a:t>that a printer also bases it colours on the same dataset of colour values - so that </a:t>
            </a:r>
            <a:r>
              <a:rPr lang="en-GB" sz="1400" i="1" dirty="0" smtClean="0"/>
              <a:t>both printer </a:t>
            </a:r>
            <a:r>
              <a:rPr lang="en-GB" sz="1400" i="1" dirty="0"/>
              <a:t>and screen match. The colour values of a printed sheet can be scanned and checked by </a:t>
            </a:r>
            <a:r>
              <a:rPr lang="en-GB" sz="1400" i="1" dirty="0" smtClean="0"/>
              <a:t>a calibration </a:t>
            </a:r>
            <a:r>
              <a:rPr lang="en-GB" sz="1400" i="1" dirty="0"/>
              <a:t>device and then the printer colour data calibrated </a:t>
            </a:r>
            <a:r>
              <a:rPr lang="en-GB" sz="1400" i="1" dirty="0" smtClean="0"/>
              <a:t>accordingly.</a:t>
            </a:r>
            <a:endParaRPr lang="en-GB" sz="1400" dirty="0"/>
          </a:p>
          <a:p>
            <a:endParaRPr lang="en-GB" sz="1400" dirty="0"/>
          </a:p>
        </p:txBody>
      </p:sp>
      <p:sp>
        <p:nvSpPr>
          <p:cNvPr id="6" name="Rectangle 1"/>
          <p:cNvSpPr>
            <a:spLocks noChangeArrowheads="1"/>
          </p:cNvSpPr>
          <p:nvPr/>
        </p:nvSpPr>
        <p:spPr bwMode="auto">
          <a:xfrm>
            <a:off x="1793875"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Box 6"/>
          <p:cNvSpPr txBox="1"/>
          <p:nvPr/>
        </p:nvSpPr>
        <p:spPr>
          <a:xfrm>
            <a:off x="768096" y="3595158"/>
            <a:ext cx="7920880" cy="1169551"/>
          </a:xfrm>
          <a:prstGeom prst="rect">
            <a:avLst/>
          </a:prstGeom>
          <a:noFill/>
        </p:spPr>
        <p:txBody>
          <a:bodyPr wrap="square" rtlCol="0">
            <a:spAutoFit/>
          </a:bodyPr>
          <a:lstStyle/>
          <a:p>
            <a:r>
              <a:rPr lang="en-GB" sz="1400" dirty="0" smtClean="0">
                <a:solidFill>
                  <a:srgbClr val="FFC000"/>
                </a:solidFill>
              </a:rPr>
              <a:t>Dots per Inch (DPI)</a:t>
            </a:r>
          </a:p>
          <a:p>
            <a:r>
              <a:rPr lang="en-GB" sz="1400" dirty="0"/>
              <a:t>Refers to the number of dots that can be printed within 1 inch. The higher the number of dots</a:t>
            </a:r>
            <a:br>
              <a:rPr lang="en-GB" sz="1400" dirty="0"/>
            </a:br>
            <a:r>
              <a:rPr lang="en-GB" sz="1400" dirty="0"/>
              <a:t>(resolution), the sharper and clearer the image. For photos to appear crisp and sharp they need to</a:t>
            </a:r>
            <a:br>
              <a:rPr lang="en-GB" sz="1400" dirty="0"/>
            </a:br>
            <a:r>
              <a:rPr lang="en-GB" sz="1400" dirty="0"/>
              <a:t>have a resolution of around 300 dpi. Many screens only output at around </a:t>
            </a:r>
            <a:r>
              <a:rPr lang="en-GB" sz="1400" dirty="0" err="1"/>
              <a:t>approx</a:t>
            </a:r>
            <a:r>
              <a:rPr lang="en-GB" sz="1400" dirty="0"/>
              <a:t> 100 pixels per </a:t>
            </a:r>
            <a:r>
              <a:rPr lang="en-GB" sz="1400" dirty="0" smtClean="0"/>
              <a:t>inch (PPI</a:t>
            </a:r>
            <a:r>
              <a:rPr lang="en-GB" sz="1400" dirty="0"/>
              <a:t>) so images for screen can have a smaller file size. Your school printer will print to a </a:t>
            </a:r>
            <a:r>
              <a:rPr lang="en-GB" sz="1400" dirty="0" smtClean="0"/>
              <a:t>resolution of 300dpi</a:t>
            </a:r>
            <a:endParaRPr lang="en-GB" sz="1400" dirty="0"/>
          </a:p>
        </p:txBody>
      </p:sp>
      <p:sp>
        <p:nvSpPr>
          <p:cNvPr id="9" name="Rectangle 2"/>
          <p:cNvSpPr>
            <a:spLocks noChangeArrowheads="1"/>
          </p:cNvSpPr>
          <p:nvPr/>
        </p:nvSpPr>
        <p:spPr bwMode="auto">
          <a:xfrm>
            <a:off x="1793875"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Box 9"/>
          <p:cNvSpPr txBox="1"/>
          <p:nvPr/>
        </p:nvSpPr>
        <p:spPr>
          <a:xfrm>
            <a:off x="768096" y="5869863"/>
            <a:ext cx="7920880" cy="954107"/>
          </a:xfrm>
          <a:prstGeom prst="rect">
            <a:avLst/>
          </a:prstGeom>
          <a:noFill/>
        </p:spPr>
        <p:txBody>
          <a:bodyPr wrap="square" rtlCol="0">
            <a:spAutoFit/>
          </a:bodyPr>
          <a:lstStyle/>
          <a:p>
            <a:r>
              <a:rPr lang="en-GB" sz="1400" dirty="0" smtClean="0">
                <a:solidFill>
                  <a:srgbClr val="FFC000"/>
                </a:solidFill>
              </a:rPr>
              <a:t>Duplexing</a:t>
            </a:r>
          </a:p>
          <a:p>
            <a:r>
              <a:rPr lang="en-GB" sz="1400" dirty="0"/>
              <a:t>Put simply, it is when a printer can print on both sides of a sheet of </a:t>
            </a:r>
            <a:r>
              <a:rPr lang="en-GB" sz="1400" dirty="0" smtClean="0"/>
              <a:t>paper. Duplexing </a:t>
            </a:r>
            <a:r>
              <a:rPr lang="en-GB" sz="1400" dirty="0"/>
              <a:t>is achieved when the printer catches the piece of paper after the </a:t>
            </a:r>
            <a:r>
              <a:rPr lang="en-GB" sz="1400" dirty="0" smtClean="0"/>
              <a:t>first side </a:t>
            </a:r>
            <a:r>
              <a:rPr lang="en-GB" sz="1400" dirty="0"/>
              <a:t>has been printed on, then flips it, and prints again.</a:t>
            </a:r>
          </a:p>
          <a:p>
            <a:endParaRPr lang="en-GB" sz="1400" dirty="0"/>
          </a:p>
        </p:txBody>
      </p:sp>
      <p:sp>
        <p:nvSpPr>
          <p:cNvPr id="12" name="Rectangle 3"/>
          <p:cNvSpPr>
            <a:spLocks noChangeArrowheads="1"/>
          </p:cNvSpPr>
          <p:nvPr/>
        </p:nvSpPr>
        <p:spPr bwMode="auto">
          <a:xfrm>
            <a:off x="1793875" y="3748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Box 12"/>
          <p:cNvSpPr txBox="1"/>
          <p:nvPr/>
        </p:nvSpPr>
        <p:spPr>
          <a:xfrm>
            <a:off x="768096" y="4764905"/>
            <a:ext cx="7920880" cy="1169551"/>
          </a:xfrm>
          <a:prstGeom prst="rect">
            <a:avLst/>
          </a:prstGeom>
          <a:noFill/>
        </p:spPr>
        <p:txBody>
          <a:bodyPr wrap="square" rtlCol="0">
            <a:spAutoFit/>
          </a:bodyPr>
          <a:lstStyle/>
          <a:p>
            <a:r>
              <a:rPr lang="en-GB" sz="1400" dirty="0" smtClean="0">
                <a:solidFill>
                  <a:srgbClr val="FFC000"/>
                </a:solidFill>
              </a:rPr>
              <a:t>Photo Reduction</a:t>
            </a:r>
          </a:p>
          <a:p>
            <a:r>
              <a:rPr lang="en-GB" sz="1400" dirty="0"/>
              <a:t>This refers to the compression of image files so that they are a smaller file size but with </a:t>
            </a:r>
            <a:r>
              <a:rPr lang="en-GB" sz="1400" dirty="0" smtClean="0"/>
              <a:t>limited loss of </a:t>
            </a:r>
            <a:r>
              <a:rPr lang="en-GB" sz="1400" dirty="0"/>
              <a:t>quality. This is useful for images for the web as it allows for quicker load times. Photo </a:t>
            </a:r>
            <a:r>
              <a:rPr lang="en-GB" sz="1400" dirty="0" smtClean="0"/>
              <a:t>editing programs </a:t>
            </a:r>
            <a:r>
              <a:rPr lang="en-GB" sz="1400" dirty="0"/>
              <a:t>reduce file size by removing meta data such as camera model, white balance and </a:t>
            </a:r>
            <a:r>
              <a:rPr lang="en-GB" sz="1400" dirty="0" smtClean="0"/>
              <a:t>photo date </a:t>
            </a:r>
            <a:r>
              <a:rPr lang="en-GB" sz="1400" dirty="0"/>
              <a:t>and so on. This could reduce a file from around 4MB to 1MB relatively </a:t>
            </a:r>
            <a:r>
              <a:rPr lang="en-GB" sz="1400" dirty="0" smtClean="0"/>
              <a:t>easily</a:t>
            </a:r>
            <a:endParaRPr lang="en-GB" sz="1400" dirty="0"/>
          </a:p>
        </p:txBody>
      </p:sp>
      <p:sp>
        <p:nvSpPr>
          <p:cNvPr id="15" name="Rectangle 4"/>
          <p:cNvSpPr>
            <a:spLocks noChangeArrowheads="1"/>
          </p:cNvSpPr>
          <p:nvPr/>
        </p:nvSpPr>
        <p:spPr bwMode="auto">
          <a:xfrm>
            <a:off x="-2619375" y="22858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1"/>
          <p:cNvSpPr>
            <a:spLocks noChangeArrowheads="1"/>
          </p:cNvSpPr>
          <p:nvPr/>
        </p:nvSpPr>
        <p:spPr bwMode="auto">
          <a:xfrm>
            <a:off x="-2268760" y="265089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2"/>
          <p:cNvSpPr>
            <a:spLocks noChangeArrowheads="1"/>
          </p:cNvSpPr>
          <p:nvPr/>
        </p:nvSpPr>
        <p:spPr bwMode="auto">
          <a:xfrm>
            <a:off x="5767241" y="23687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3"/>
          <p:cNvSpPr>
            <a:spLocks noChangeArrowheads="1"/>
          </p:cNvSpPr>
          <p:nvPr/>
        </p:nvSpPr>
        <p:spPr bwMode="auto">
          <a:xfrm>
            <a:off x="5468781" y="4041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4"/>
          <p:cNvSpPr>
            <a:spLocks noChangeArrowheads="1"/>
          </p:cNvSpPr>
          <p:nvPr/>
        </p:nvSpPr>
        <p:spPr bwMode="auto">
          <a:xfrm>
            <a:off x="5468781" y="788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7511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Printing Terms (continued)</a:t>
            </a:r>
            <a:endParaRPr lang="en-GB" dirty="0"/>
          </a:p>
        </p:txBody>
      </p:sp>
      <p:sp>
        <p:nvSpPr>
          <p:cNvPr id="4" name="TextBox 3"/>
          <p:cNvSpPr txBox="1"/>
          <p:nvPr/>
        </p:nvSpPr>
        <p:spPr>
          <a:xfrm>
            <a:off x="738090" y="1628800"/>
            <a:ext cx="7920880" cy="1384995"/>
          </a:xfrm>
          <a:prstGeom prst="rect">
            <a:avLst/>
          </a:prstGeom>
          <a:noFill/>
        </p:spPr>
        <p:txBody>
          <a:bodyPr wrap="square" rtlCol="0">
            <a:spAutoFit/>
          </a:bodyPr>
          <a:lstStyle/>
          <a:p>
            <a:r>
              <a:rPr lang="en-GB" sz="1400" dirty="0" smtClean="0">
                <a:solidFill>
                  <a:srgbClr val="FFC000"/>
                </a:solidFill>
              </a:rPr>
              <a:t>Camera Ready Copy</a:t>
            </a:r>
          </a:p>
          <a:p>
            <a:r>
              <a:rPr lang="en-GB" sz="1400" dirty="0"/>
              <a:t>This is the final stage of a publication before it is printed. The document will </a:t>
            </a:r>
            <a:r>
              <a:rPr lang="en-GB" sz="1400" dirty="0" smtClean="0"/>
              <a:t>have been </a:t>
            </a:r>
            <a:r>
              <a:rPr lang="en-GB" sz="1400" dirty="0"/>
              <a:t>exported as either a EPS file or a PDF file; it will be set for the correct </a:t>
            </a:r>
            <a:r>
              <a:rPr lang="en-GB" sz="1400" dirty="0" smtClean="0"/>
              <a:t>colour scheme</a:t>
            </a:r>
            <a:r>
              <a:rPr lang="en-GB" sz="1400" dirty="0"/>
              <a:t>, and will be set to the correct size for printing without any need for </a:t>
            </a:r>
            <a:r>
              <a:rPr lang="en-GB" sz="1400" dirty="0" smtClean="0"/>
              <a:t>scaling. Fonts </a:t>
            </a:r>
            <a:r>
              <a:rPr lang="en-GB" sz="1400" dirty="0"/>
              <a:t>should be set to vector graphics, and any raster images should be at least </a:t>
            </a:r>
            <a:r>
              <a:rPr lang="en-GB" sz="1400" dirty="0" smtClean="0"/>
              <a:t>300 Dpi</a:t>
            </a:r>
            <a:r>
              <a:rPr lang="en-GB" sz="1400" dirty="0"/>
              <a:t>.</a:t>
            </a:r>
          </a:p>
          <a:p>
            <a:endParaRPr lang="en-GB" sz="1400" dirty="0"/>
          </a:p>
        </p:txBody>
      </p:sp>
      <p:sp>
        <p:nvSpPr>
          <p:cNvPr id="7" name="TextBox 6"/>
          <p:cNvSpPr txBox="1"/>
          <p:nvPr/>
        </p:nvSpPr>
        <p:spPr>
          <a:xfrm>
            <a:off x="721139" y="2741897"/>
            <a:ext cx="7920880" cy="954107"/>
          </a:xfrm>
          <a:prstGeom prst="rect">
            <a:avLst/>
          </a:prstGeom>
          <a:noFill/>
        </p:spPr>
        <p:txBody>
          <a:bodyPr wrap="square" rtlCol="0">
            <a:spAutoFit/>
          </a:bodyPr>
          <a:lstStyle/>
          <a:p>
            <a:r>
              <a:rPr lang="en-GB" sz="1400" dirty="0" smtClean="0">
                <a:solidFill>
                  <a:srgbClr val="FFC000"/>
                </a:solidFill>
              </a:rPr>
              <a:t>Paper Weight</a:t>
            </a:r>
          </a:p>
          <a:p>
            <a:r>
              <a:rPr lang="en-GB" sz="1400" dirty="0"/>
              <a:t>Paper is measured in GSM - “Grams per Square Metre”. Low quality sheets have </a:t>
            </a:r>
            <a:r>
              <a:rPr lang="en-GB" sz="1400" dirty="0" smtClean="0"/>
              <a:t>a Low </a:t>
            </a:r>
            <a:r>
              <a:rPr lang="en-GB" sz="1400" dirty="0"/>
              <a:t>GSM value; such as the paper used in a photocopier (approx. 80 GSM). </a:t>
            </a:r>
            <a:r>
              <a:rPr lang="en-GB" sz="1400" dirty="0" smtClean="0"/>
              <a:t>High quality </a:t>
            </a:r>
            <a:r>
              <a:rPr lang="en-GB" sz="1400" dirty="0"/>
              <a:t>paper has a higher value GSM; such as the paper used to print </a:t>
            </a:r>
            <a:r>
              <a:rPr lang="en-GB" sz="1400" dirty="0" smtClean="0"/>
              <a:t>on Leaflets/flyers </a:t>
            </a:r>
            <a:r>
              <a:rPr lang="en-GB" sz="1400" dirty="0"/>
              <a:t>(approx. 130 GSM).</a:t>
            </a:r>
          </a:p>
        </p:txBody>
      </p:sp>
      <p:sp>
        <p:nvSpPr>
          <p:cNvPr id="9" name="Rectangle 2"/>
          <p:cNvSpPr>
            <a:spLocks noChangeArrowheads="1"/>
          </p:cNvSpPr>
          <p:nvPr/>
        </p:nvSpPr>
        <p:spPr bwMode="auto">
          <a:xfrm>
            <a:off x="1793875"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Box 9"/>
          <p:cNvSpPr txBox="1"/>
          <p:nvPr/>
        </p:nvSpPr>
        <p:spPr>
          <a:xfrm>
            <a:off x="768096" y="4851157"/>
            <a:ext cx="7920880" cy="1169551"/>
          </a:xfrm>
          <a:prstGeom prst="rect">
            <a:avLst/>
          </a:prstGeom>
          <a:noFill/>
        </p:spPr>
        <p:txBody>
          <a:bodyPr wrap="square" rtlCol="0">
            <a:spAutoFit/>
          </a:bodyPr>
          <a:lstStyle/>
          <a:p>
            <a:r>
              <a:rPr lang="en-GB" sz="1400" dirty="0" smtClean="0">
                <a:solidFill>
                  <a:srgbClr val="FFC000"/>
                </a:solidFill>
              </a:rPr>
              <a:t>Calendaring</a:t>
            </a:r>
          </a:p>
          <a:p>
            <a:r>
              <a:rPr lang="en-GB" sz="1400" dirty="0"/>
              <a:t>Calendaring is the process of smoothing the surface of a piece of paper by </a:t>
            </a:r>
            <a:r>
              <a:rPr lang="en-GB" sz="1400" dirty="0" smtClean="0"/>
              <a:t>pressing it </a:t>
            </a:r>
            <a:r>
              <a:rPr lang="en-GB" sz="1400" dirty="0"/>
              <a:t>between cylinders or rollers. This produces a very smooth, uniform surface on </a:t>
            </a:r>
            <a:r>
              <a:rPr lang="en-GB" sz="1400" dirty="0" smtClean="0"/>
              <a:t>the paper</a:t>
            </a:r>
            <a:r>
              <a:rPr lang="en-GB" sz="1400" dirty="0"/>
              <a:t>, which then makes it suitable to have a gloss coating applied. The </a:t>
            </a:r>
            <a:r>
              <a:rPr lang="en-GB" sz="1400" dirty="0" smtClean="0"/>
              <a:t>gloss coating </a:t>
            </a:r>
            <a:r>
              <a:rPr lang="en-GB" sz="1400" dirty="0"/>
              <a:t>requires a very smooth, flat surface rather than a rough, bumpy one.</a:t>
            </a:r>
          </a:p>
          <a:p>
            <a:endParaRPr lang="en-GB" sz="1400" dirty="0"/>
          </a:p>
        </p:txBody>
      </p:sp>
      <p:sp>
        <p:nvSpPr>
          <p:cNvPr id="12" name="Rectangle 3"/>
          <p:cNvSpPr>
            <a:spLocks noChangeArrowheads="1"/>
          </p:cNvSpPr>
          <p:nvPr/>
        </p:nvSpPr>
        <p:spPr bwMode="auto">
          <a:xfrm>
            <a:off x="1793875" y="3748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Box 12"/>
          <p:cNvSpPr txBox="1"/>
          <p:nvPr/>
        </p:nvSpPr>
        <p:spPr>
          <a:xfrm>
            <a:off x="768096" y="3717032"/>
            <a:ext cx="7920880" cy="1169551"/>
          </a:xfrm>
          <a:prstGeom prst="rect">
            <a:avLst/>
          </a:prstGeom>
          <a:noFill/>
        </p:spPr>
        <p:txBody>
          <a:bodyPr wrap="square" rtlCol="0">
            <a:spAutoFit/>
          </a:bodyPr>
          <a:lstStyle/>
          <a:p>
            <a:r>
              <a:rPr lang="en-GB" sz="1400" dirty="0" smtClean="0">
                <a:solidFill>
                  <a:srgbClr val="FFC000"/>
                </a:solidFill>
              </a:rPr>
              <a:t>Paper Opacity</a:t>
            </a:r>
          </a:p>
          <a:p>
            <a:r>
              <a:rPr lang="en-GB" sz="1400" dirty="0"/>
              <a:t>Paper opacity describes how much light can pass through a piece of paper. </a:t>
            </a:r>
            <a:r>
              <a:rPr lang="en-GB" sz="1400" dirty="0" smtClean="0"/>
              <a:t>Paper with </a:t>
            </a:r>
            <a:r>
              <a:rPr lang="en-GB" sz="1400" dirty="0"/>
              <a:t>High Opacity is good for duplex printing as not much light can pass </a:t>
            </a:r>
            <a:r>
              <a:rPr lang="en-GB" sz="1400" dirty="0" smtClean="0"/>
              <a:t>through and </a:t>
            </a:r>
            <a:r>
              <a:rPr lang="en-GB" sz="1400" dirty="0"/>
              <a:t>you are unlikely to be able to see what’s been printed on the opposite </a:t>
            </a:r>
            <a:r>
              <a:rPr lang="en-GB" sz="1400" dirty="0" smtClean="0"/>
              <a:t>side. Paper </a:t>
            </a:r>
            <a:r>
              <a:rPr lang="en-GB" sz="1400" dirty="0"/>
              <a:t>with Low Opacity allows light to pass through easily; for example Tracing</a:t>
            </a:r>
            <a:br>
              <a:rPr lang="en-GB" sz="1400" dirty="0"/>
            </a:br>
            <a:r>
              <a:rPr lang="en-GB" sz="1400" dirty="0" smtClean="0"/>
              <a:t>Paper.</a:t>
            </a:r>
            <a:endParaRPr lang="en-GB" sz="1400" dirty="0"/>
          </a:p>
        </p:txBody>
      </p:sp>
      <p:sp>
        <p:nvSpPr>
          <p:cNvPr id="5" name="Rectangle 1"/>
          <p:cNvSpPr>
            <a:spLocks noChangeArrowheads="1"/>
          </p:cNvSpPr>
          <p:nvPr/>
        </p:nvSpPr>
        <p:spPr bwMode="auto">
          <a:xfrm>
            <a:off x="-2268760" y="265089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2"/>
          <p:cNvSpPr>
            <a:spLocks noChangeArrowheads="1"/>
          </p:cNvSpPr>
          <p:nvPr/>
        </p:nvSpPr>
        <p:spPr bwMode="auto">
          <a:xfrm>
            <a:off x="5767241" y="23687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3"/>
          <p:cNvSpPr>
            <a:spLocks noChangeArrowheads="1"/>
          </p:cNvSpPr>
          <p:nvPr/>
        </p:nvSpPr>
        <p:spPr bwMode="auto">
          <a:xfrm>
            <a:off x="5468781" y="40419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4"/>
          <p:cNvSpPr>
            <a:spLocks noChangeArrowheads="1"/>
          </p:cNvSpPr>
          <p:nvPr/>
        </p:nvSpPr>
        <p:spPr bwMode="auto">
          <a:xfrm>
            <a:off x="5468781" y="788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1"/>
          <p:cNvSpPr>
            <a:spLocks noChangeArrowheads="1"/>
          </p:cNvSpPr>
          <p:nvPr/>
        </p:nvSpPr>
        <p:spPr bwMode="auto">
          <a:xfrm>
            <a:off x="-2988840" y="7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2"/>
          <p:cNvSpPr>
            <a:spLocks noChangeArrowheads="1"/>
          </p:cNvSpPr>
          <p:nvPr/>
        </p:nvSpPr>
        <p:spPr bwMode="auto">
          <a:xfrm>
            <a:off x="-2988840" y="2910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3"/>
          <p:cNvSpPr>
            <a:spLocks noChangeArrowheads="1"/>
          </p:cNvSpPr>
          <p:nvPr/>
        </p:nvSpPr>
        <p:spPr bwMode="auto">
          <a:xfrm>
            <a:off x="-3132856" y="33884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4"/>
          <p:cNvSpPr>
            <a:spLocks noChangeArrowheads="1"/>
          </p:cNvSpPr>
          <p:nvPr/>
        </p:nvSpPr>
        <p:spPr bwMode="auto">
          <a:xfrm>
            <a:off x="-3708920" y="177413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574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introduction</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a:buFont typeface="Arial" panose="020B0604020202020204" pitchFamily="34" charset="0"/>
              <a:buChar char="•"/>
            </a:pPr>
            <a:r>
              <a:rPr lang="en-US" sz="2800" dirty="0"/>
              <a:t> In this lesson you will learn about the different </a:t>
            </a:r>
            <a:r>
              <a:rPr lang="en-US" sz="2800" dirty="0" err="1"/>
              <a:t>colour</a:t>
            </a:r>
            <a:r>
              <a:rPr lang="en-US" sz="2800" dirty="0"/>
              <a:t> systems and printing  methods and where each will be used. </a:t>
            </a:r>
          </a:p>
          <a:p>
            <a:pPr>
              <a:buFont typeface="Arial" panose="020B0604020202020204" pitchFamily="34" charset="0"/>
              <a:buChar char="•"/>
            </a:pPr>
            <a:r>
              <a:rPr lang="en-US" sz="2800" dirty="0"/>
              <a:t>The different </a:t>
            </a:r>
            <a:r>
              <a:rPr lang="en-US" sz="2800" dirty="0" err="1"/>
              <a:t>colour</a:t>
            </a:r>
            <a:r>
              <a:rPr lang="en-US" sz="2800" dirty="0"/>
              <a:t> systems that we will examine are:</a:t>
            </a:r>
          </a:p>
          <a:p>
            <a:pPr lvl="1">
              <a:buFont typeface="Arial" panose="020B0604020202020204" pitchFamily="34" charset="0"/>
              <a:buChar char="•"/>
            </a:pPr>
            <a:r>
              <a:rPr lang="en-US" sz="2400" b="1" dirty="0"/>
              <a:t>RGB</a:t>
            </a:r>
          </a:p>
          <a:p>
            <a:pPr lvl="1">
              <a:buFont typeface="Arial" panose="020B0604020202020204" pitchFamily="34" charset="0"/>
              <a:buChar char="•"/>
            </a:pPr>
            <a:r>
              <a:rPr lang="en-US" sz="2400" b="1" dirty="0"/>
              <a:t>CMYK</a:t>
            </a:r>
          </a:p>
          <a:p>
            <a:pPr lvl="1">
              <a:buFont typeface="Arial" panose="020B0604020202020204" pitchFamily="34" charset="0"/>
              <a:buChar char="•"/>
            </a:pPr>
            <a:r>
              <a:rPr lang="en-US" sz="2400" b="1" dirty="0"/>
              <a:t>Pantone</a:t>
            </a:r>
            <a:endParaRPr lang="en-US" sz="2800" b="1" dirty="0"/>
          </a:p>
          <a:p>
            <a:pPr>
              <a:buFont typeface="Arial" panose="020B0604020202020204" pitchFamily="34" charset="0"/>
              <a:buChar char="•"/>
            </a:pPr>
            <a:r>
              <a:rPr lang="en-US" sz="2800" dirty="0"/>
              <a:t>The different printing methods that we will examine are:</a:t>
            </a:r>
          </a:p>
          <a:p>
            <a:pPr lvl="1">
              <a:buFont typeface="Arial" panose="020B0604020202020204" pitchFamily="34" charset="0"/>
              <a:buChar char="•"/>
            </a:pPr>
            <a:r>
              <a:rPr lang="en-US" sz="2400" b="1" dirty="0"/>
              <a:t>Offset Lithography</a:t>
            </a:r>
          </a:p>
          <a:p>
            <a:pPr lvl="1">
              <a:buFont typeface="Arial" panose="020B0604020202020204" pitchFamily="34" charset="0"/>
              <a:buChar char="•"/>
            </a:pPr>
            <a:r>
              <a:rPr lang="en-US" sz="2400" b="1" dirty="0"/>
              <a:t>Flexography</a:t>
            </a:r>
          </a:p>
          <a:p>
            <a:pPr lvl="1">
              <a:buFont typeface="Arial" panose="020B0604020202020204" pitchFamily="34" charset="0"/>
              <a:buChar char="•"/>
            </a:pPr>
            <a:r>
              <a:rPr lang="en-US" sz="2400" b="1" dirty="0"/>
              <a:t>Screen Printing</a:t>
            </a:r>
          </a:p>
          <a:p>
            <a:pPr>
              <a:buFont typeface="Arial" panose="020B0604020202020204" pitchFamily="34" charset="0"/>
              <a:buChar char="•"/>
            </a:pPr>
            <a:endParaRPr lang="en-US" sz="2800" dirty="0"/>
          </a:p>
        </p:txBody>
      </p:sp>
    </p:spTree>
    <p:extLst>
      <p:ext uri="{BB962C8B-B14F-4D97-AF65-F5344CB8AC3E}">
        <p14:creationId xmlns:p14="http://schemas.microsoft.com/office/powerpoint/2010/main" val="3389500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RGB</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a:buFont typeface="Arial" panose="020B0604020202020204" pitchFamily="34" charset="0"/>
              <a:buChar char="•"/>
            </a:pPr>
            <a:r>
              <a:rPr lang="en-US" sz="2400" dirty="0"/>
              <a:t> </a:t>
            </a:r>
            <a:r>
              <a:rPr lang="en-GB" dirty="0"/>
              <a:t>RGB is the colour scheme that is associated with </a:t>
            </a:r>
            <a:r>
              <a:rPr lang="en-GB" b="1" dirty="0"/>
              <a:t>electronic displays</a:t>
            </a:r>
            <a:r>
              <a:rPr lang="en-GB" dirty="0"/>
              <a:t>, such as monitors, digital cameras and scanners. It is an additive type of colour mode that combines the primary colours, red, green and blue, in various degrees to create a variety of different colours. When all three of the colours are combined and displayed to their full extent, the result is a pure white. When all three colours are combined to the lowest degree, or value, the result is black. Software such as photo editing programs use the RGB colour mode because it offers the widest range of colours.</a:t>
            </a:r>
          </a:p>
          <a:p>
            <a:pPr>
              <a:buFont typeface="Arial" panose="020B0604020202020204" pitchFamily="34" charset="0"/>
              <a:buChar char="•"/>
            </a:pPr>
            <a:endParaRPr lang="en-GB" sz="2400" dirty="0"/>
          </a:p>
          <a:p>
            <a:pPr>
              <a:buFont typeface="Arial" panose="020B0604020202020204" pitchFamily="34" charset="0"/>
              <a:buChar char="•"/>
            </a:pPr>
            <a:endParaRPr lang="en-US" sz="2400" dirty="0"/>
          </a:p>
        </p:txBody>
      </p:sp>
      <p:pic>
        <p:nvPicPr>
          <p:cNvPr id="5" name="Picture 4" descr="Diagram, shape, venn diagram, circle&#10;&#10;Description automatically generated">
            <a:extLst>
              <a:ext uri="{FF2B5EF4-FFF2-40B4-BE49-F238E27FC236}">
                <a16:creationId xmlns:a16="http://schemas.microsoft.com/office/drawing/2014/main" id="{43211F6B-0E3B-474F-9B1E-C31E4E53A8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4509120"/>
            <a:ext cx="2076698" cy="1940389"/>
          </a:xfrm>
          <a:prstGeom prst="rect">
            <a:avLst/>
          </a:prstGeom>
        </p:spPr>
      </p:pic>
    </p:spTree>
    <p:extLst>
      <p:ext uri="{BB962C8B-B14F-4D97-AF65-F5344CB8AC3E}">
        <p14:creationId xmlns:p14="http://schemas.microsoft.com/office/powerpoint/2010/main" val="129314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CMYK</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GB" dirty="0"/>
              <a:t>If printers are using a </a:t>
            </a:r>
            <a:r>
              <a:rPr lang="en-GB" b="1" dirty="0"/>
              <a:t>digital printing </a:t>
            </a:r>
            <a:r>
              <a:rPr lang="en-GB" dirty="0"/>
              <a:t>method, they would print colour on paper using</a:t>
            </a:r>
            <a:r>
              <a:rPr lang="en-GB" b="1" dirty="0"/>
              <a:t> CMYK </a:t>
            </a:r>
            <a:r>
              <a:rPr lang="en-GB" dirty="0"/>
              <a:t>colours. This is a four colour mode that utilizes the colours </a:t>
            </a:r>
            <a:r>
              <a:rPr lang="en-GB" b="1" dirty="0"/>
              <a:t>cyan</a:t>
            </a:r>
            <a:r>
              <a:rPr lang="en-GB" dirty="0"/>
              <a:t>, </a:t>
            </a:r>
            <a:r>
              <a:rPr lang="en-GB" b="1" dirty="0"/>
              <a:t>magenta</a:t>
            </a:r>
            <a:r>
              <a:rPr lang="en-GB" dirty="0"/>
              <a:t>, </a:t>
            </a:r>
            <a:r>
              <a:rPr lang="en-GB" b="1" dirty="0"/>
              <a:t>yellow</a:t>
            </a:r>
            <a:r>
              <a:rPr lang="en-GB" dirty="0"/>
              <a:t> and </a:t>
            </a:r>
            <a:r>
              <a:rPr lang="en-GB" b="1" dirty="0"/>
              <a:t>black</a:t>
            </a:r>
            <a:r>
              <a:rPr lang="en-GB" dirty="0"/>
              <a:t> in various amounts to create all of the necessary colours when printing images. It is a subtractive process, which means that each additional unique colour means more light is removed, or absorbed, to create colours. When the first three colours are added together, the result is not pure black, but rather a very dark brown. The K colour, or black, is used to completely remove light from the printed picture, which is why the eye perceives the colour as black.</a:t>
            </a:r>
          </a:p>
          <a:p>
            <a:pPr marL="0" indent="0">
              <a:buNone/>
            </a:pPr>
            <a:endParaRPr lang="en-US" sz="2400" dirty="0"/>
          </a:p>
        </p:txBody>
      </p:sp>
      <p:pic>
        <p:nvPicPr>
          <p:cNvPr id="5" name="Picture 4" descr="Shape, circle&#10;&#10;Description automatically generated">
            <a:extLst>
              <a:ext uri="{FF2B5EF4-FFF2-40B4-BE49-F238E27FC236}">
                <a16:creationId xmlns:a16="http://schemas.microsoft.com/office/drawing/2014/main" id="{6F38E8CC-CE5E-44A4-967C-DAA951743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2486" y="4877283"/>
            <a:ext cx="1840900" cy="1720069"/>
          </a:xfrm>
          <a:prstGeom prst="rect">
            <a:avLst/>
          </a:prstGeom>
        </p:spPr>
      </p:pic>
    </p:spTree>
    <p:extLst>
      <p:ext uri="{BB962C8B-B14F-4D97-AF65-F5344CB8AC3E}">
        <p14:creationId xmlns:p14="http://schemas.microsoft.com/office/powerpoint/2010/main" val="1362300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fontScale="90000"/>
          </a:bodyPr>
          <a:lstStyle/>
          <a:p>
            <a:r>
              <a:rPr lang="en-GB" dirty="0">
                <a:solidFill>
                  <a:srgbClr val="FFFFFF"/>
                </a:solidFill>
              </a:rPr>
              <a:t>RGB or CMYK Which one to use?</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fontScale="92500"/>
          </a:bodyPr>
          <a:lstStyle/>
          <a:p>
            <a:r>
              <a:rPr lang="en-GB" dirty="0"/>
              <a:t>In short, if you’re going to be printing something, such as a business card, stationary, or a newsletter, use CMYK. CMYK does not include a white colour because it is assumed that it will be printed on a white paper and depending on the percentage of each colour that is used, the white from the paper will be used to fill the space, therefore making the shades appear lighter.</a:t>
            </a:r>
          </a:p>
          <a:p>
            <a:r>
              <a:rPr lang="en-GB" dirty="0"/>
              <a:t>If it’s something that will only be seen digitally, use RGB. The Internet is set up to work exclusively with RGB colours and there is a simple explanation behind this. A digital monitor is made up of tiny units called pixels. These pixels are comprised of three light units, one for red, one for green, and one for blue. The RGB values are applied to these pixels, thereby setting the luminosity for each of the light units in each pixel.</a:t>
            </a:r>
          </a:p>
          <a:p>
            <a:r>
              <a:rPr lang="en-GB" dirty="0"/>
              <a:t>It should be known that there is no perfect correlation between the two types of </a:t>
            </a:r>
            <a:r>
              <a:rPr lang="en-GB" dirty="0" err="1"/>
              <a:t>colors</a:t>
            </a:r>
            <a:r>
              <a:rPr lang="en-GB" dirty="0"/>
              <a:t>, but when converted, a very close match can be achieved</a:t>
            </a:r>
          </a:p>
          <a:p>
            <a:pPr marL="0" indent="0">
              <a:buNone/>
            </a:pPr>
            <a:endParaRPr lang="en-US" sz="2400" dirty="0"/>
          </a:p>
        </p:txBody>
      </p:sp>
      <p:pic>
        <p:nvPicPr>
          <p:cNvPr id="3" name="Online Media 2" title="What is the difference between RGB and CMYK?">
            <a:hlinkClick r:id="" action="ppaction://media"/>
            <a:extLst>
              <a:ext uri="{FF2B5EF4-FFF2-40B4-BE49-F238E27FC236}">
                <a16:creationId xmlns:a16="http://schemas.microsoft.com/office/drawing/2014/main" id="{D7ACAB5B-E73E-4A01-AE9B-8F6020022A37}"/>
              </a:ext>
            </a:extLst>
          </p:cNvPr>
          <p:cNvPicPr>
            <a:picLocks noRot="1" noChangeAspect="1"/>
          </p:cNvPicPr>
          <p:nvPr>
            <a:videoFile r:link="rId1"/>
          </p:nvPr>
        </p:nvPicPr>
        <p:blipFill>
          <a:blip r:embed="rId3"/>
          <a:stretch>
            <a:fillRect/>
          </a:stretch>
        </p:blipFill>
        <p:spPr>
          <a:xfrm>
            <a:off x="101482" y="3658310"/>
            <a:ext cx="3946404" cy="2229718"/>
          </a:xfrm>
          <a:prstGeom prst="rect">
            <a:avLst/>
          </a:prstGeom>
        </p:spPr>
      </p:pic>
    </p:spTree>
    <p:extLst>
      <p:ext uri="{BB962C8B-B14F-4D97-AF65-F5344CB8AC3E}">
        <p14:creationId xmlns:p14="http://schemas.microsoft.com/office/powerpoint/2010/main" val="83426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PANTONE</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GB" sz="2800" dirty="0"/>
              <a:t>The </a:t>
            </a:r>
            <a:r>
              <a:rPr lang="en-GB" sz="2800" b="1" dirty="0"/>
              <a:t>Pantone Colour Matching System </a:t>
            </a:r>
            <a:r>
              <a:rPr lang="en-GB" sz="2800" dirty="0"/>
              <a:t>is largely a standardized colour reproduction system. By standardizing the colours, different manufacturers in different locations can all refer to the Pantone system to make sure colours match without direct contact with one another.</a:t>
            </a:r>
          </a:p>
          <a:p>
            <a:pPr marL="0" indent="0">
              <a:buNone/>
            </a:pPr>
            <a:endParaRPr lang="en-US" sz="2800" dirty="0"/>
          </a:p>
        </p:txBody>
      </p:sp>
      <p:pic>
        <p:nvPicPr>
          <p:cNvPr id="5" name="Picture 4" descr="Chart, sunburst chart&#10;&#10;Description automatically generated">
            <a:extLst>
              <a:ext uri="{FF2B5EF4-FFF2-40B4-BE49-F238E27FC236}">
                <a16:creationId xmlns:a16="http://schemas.microsoft.com/office/drawing/2014/main" id="{B436CD8B-8C84-4A16-8642-B8483298C4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4221088"/>
            <a:ext cx="2448272" cy="2448272"/>
          </a:xfrm>
          <a:prstGeom prst="rect">
            <a:avLst/>
          </a:prstGeom>
        </p:spPr>
      </p:pic>
    </p:spTree>
    <p:extLst>
      <p:ext uri="{BB962C8B-B14F-4D97-AF65-F5344CB8AC3E}">
        <p14:creationId xmlns:p14="http://schemas.microsoft.com/office/powerpoint/2010/main" val="927129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Printing processes</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800" dirty="0"/>
              <a:t>In the Advanced Higher Graphic Communication course, you need to have an understanding of the following printing processes:</a:t>
            </a:r>
          </a:p>
          <a:p>
            <a:pPr lvl="1"/>
            <a:endParaRPr lang="en-US" sz="2000" dirty="0"/>
          </a:p>
          <a:p>
            <a:pPr lvl="1"/>
            <a:r>
              <a:rPr lang="en-US" sz="2800" dirty="0"/>
              <a:t>Offset Lithography</a:t>
            </a:r>
          </a:p>
          <a:p>
            <a:pPr lvl="1"/>
            <a:r>
              <a:rPr lang="en-US" sz="2800" dirty="0"/>
              <a:t>Screen Printing</a:t>
            </a:r>
          </a:p>
          <a:p>
            <a:pPr lvl="1"/>
            <a:r>
              <a:rPr lang="en-US" sz="2800" dirty="0"/>
              <a:t>Flexography</a:t>
            </a:r>
          </a:p>
          <a:p>
            <a:pPr lvl="1"/>
            <a:r>
              <a:rPr lang="en-US" sz="2800" dirty="0"/>
              <a:t>Wide Format Printing</a:t>
            </a:r>
          </a:p>
          <a:p>
            <a:pPr lvl="1"/>
            <a:r>
              <a:rPr lang="en-US" sz="2800" dirty="0"/>
              <a:t>Ink Jet Printing</a:t>
            </a:r>
          </a:p>
          <a:p>
            <a:pPr lvl="1"/>
            <a:r>
              <a:rPr lang="en-US" sz="2800" dirty="0"/>
              <a:t>Laser </a:t>
            </a:r>
            <a:r>
              <a:rPr lang="en-US" sz="2800" dirty="0" smtClean="0"/>
              <a:t>Printing</a:t>
            </a:r>
          </a:p>
          <a:p>
            <a:pPr lvl="1"/>
            <a:r>
              <a:rPr lang="en-US" sz="2800" dirty="0" smtClean="0"/>
              <a:t>Solid </a:t>
            </a:r>
            <a:r>
              <a:rPr lang="en-US" sz="2800" smtClean="0"/>
              <a:t>Ink Print Systems</a:t>
            </a:r>
            <a:endParaRPr lang="en-US" sz="2800" dirty="0"/>
          </a:p>
        </p:txBody>
      </p:sp>
    </p:spTree>
    <p:extLst>
      <p:ext uri="{BB962C8B-B14F-4D97-AF65-F5344CB8AC3E}">
        <p14:creationId xmlns:p14="http://schemas.microsoft.com/office/powerpoint/2010/main" val="562616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fontScale="90000"/>
          </a:bodyPr>
          <a:lstStyle/>
          <a:p>
            <a:r>
              <a:rPr lang="en-GB" dirty="0">
                <a:solidFill>
                  <a:srgbClr val="FFFFFF"/>
                </a:solidFill>
              </a:rPr>
              <a:t>Offset Lithographic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r>
              <a:rPr lang="en-GB" dirty="0"/>
              <a:t>Offset Lithography is fantastic for quick, high volume printing such as leaflets, books and magazines. Offset </a:t>
            </a:r>
            <a:r>
              <a:rPr lang="en-GB" dirty="0" err="1"/>
              <a:t>Litho</a:t>
            </a:r>
            <a:r>
              <a:rPr lang="en-GB" dirty="0"/>
              <a:t> can also print metallic colours and ‘duplex’ paper to print on both sides. However, they are expensive to setup!</a:t>
            </a:r>
          </a:p>
          <a:p>
            <a:r>
              <a:rPr lang="en-GB" dirty="0"/>
              <a:t>Offset Lithographic is a four colour printing process and requires metal printing plates to be made for each colour in the process. This along with the cost of the machines is what makes it only cost effective when undertaking large print runs.</a:t>
            </a:r>
            <a:endParaRPr lang="en-US" dirty="0"/>
          </a:p>
          <a:p>
            <a:pPr marL="0" indent="0">
              <a:lnSpc>
                <a:spcPct val="100000"/>
              </a:lnSpc>
              <a:buNone/>
            </a:pPr>
            <a:r>
              <a:rPr lang="en-US" b="1" dirty="0"/>
              <a:t>Advantages</a:t>
            </a:r>
          </a:p>
          <a:p>
            <a:pPr lvl="1">
              <a:lnSpc>
                <a:spcPct val="100000"/>
              </a:lnSpc>
              <a:spcAft>
                <a:spcPts val="0"/>
              </a:spcAft>
            </a:pPr>
            <a:r>
              <a:rPr lang="en-GB" sz="2000" dirty="0"/>
              <a:t>low cost for high volume print runs</a:t>
            </a:r>
          </a:p>
          <a:p>
            <a:pPr lvl="1">
              <a:lnSpc>
                <a:spcPct val="100000"/>
              </a:lnSpc>
              <a:spcAft>
                <a:spcPts val="0"/>
              </a:spcAft>
            </a:pPr>
            <a:r>
              <a:rPr lang="en-GB" sz="2000" dirty="0"/>
              <a:t>photographic quality, including spot-colours</a:t>
            </a:r>
          </a:p>
          <a:p>
            <a:pPr lvl="1">
              <a:lnSpc>
                <a:spcPct val="100000"/>
              </a:lnSpc>
              <a:spcAft>
                <a:spcPts val="0"/>
              </a:spcAft>
            </a:pPr>
            <a:r>
              <a:rPr lang="en-GB" sz="2000" dirty="0"/>
              <a:t>can print on different paper types and sizes</a:t>
            </a:r>
            <a:endParaRPr lang="en-US" sz="2000" dirty="0"/>
          </a:p>
          <a:p>
            <a:pPr marL="128016" lvl="1" indent="0">
              <a:lnSpc>
                <a:spcPct val="100000"/>
              </a:lnSpc>
              <a:spcAft>
                <a:spcPts val="0"/>
              </a:spcAft>
              <a:buNone/>
            </a:pPr>
            <a:r>
              <a:rPr lang="en-US" sz="2000" b="1" dirty="0"/>
              <a:t>Disadvantages</a:t>
            </a:r>
          </a:p>
          <a:p>
            <a:pPr lvl="1">
              <a:lnSpc>
                <a:spcPct val="100000"/>
              </a:lnSpc>
              <a:spcAft>
                <a:spcPts val="0"/>
              </a:spcAft>
            </a:pPr>
            <a:r>
              <a:rPr lang="en-US" sz="2000" dirty="0"/>
              <a:t>Expensive initial set up costs</a:t>
            </a:r>
          </a:p>
          <a:p>
            <a:pPr lvl="1"/>
            <a:endParaRPr lang="en-US" sz="2000" dirty="0"/>
          </a:p>
        </p:txBody>
      </p:sp>
      <p:pic>
        <p:nvPicPr>
          <p:cNvPr id="3" name="Online Media 2" title="How Offset Printing Works">
            <a:hlinkClick r:id="" action="ppaction://media"/>
            <a:extLst>
              <a:ext uri="{FF2B5EF4-FFF2-40B4-BE49-F238E27FC236}">
                <a16:creationId xmlns:a16="http://schemas.microsoft.com/office/drawing/2014/main" id="{80749FDB-9951-4D57-B4D0-02E7F75ECDB1}"/>
              </a:ext>
            </a:extLst>
          </p:cNvPr>
          <p:cNvPicPr>
            <a:picLocks noRot="1" noChangeAspect="1"/>
          </p:cNvPicPr>
          <p:nvPr>
            <a:videoFile r:link="rId1"/>
          </p:nvPr>
        </p:nvPicPr>
        <p:blipFill>
          <a:blip r:embed="rId3"/>
          <a:stretch>
            <a:fillRect/>
          </a:stretch>
        </p:blipFill>
        <p:spPr>
          <a:xfrm>
            <a:off x="11540" y="3907164"/>
            <a:ext cx="4078329" cy="2304256"/>
          </a:xfrm>
          <a:prstGeom prst="rect">
            <a:avLst/>
          </a:prstGeom>
        </p:spPr>
      </p:pic>
    </p:spTree>
    <p:extLst>
      <p:ext uri="{BB962C8B-B14F-4D97-AF65-F5344CB8AC3E}">
        <p14:creationId xmlns:p14="http://schemas.microsoft.com/office/powerpoint/2010/main" val="16410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Screen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vert="horz" lIns="45720" tIns="45720" rIns="45720" bIns="45720" rtlCol="0" anchor="t">
            <a:normAutofit/>
          </a:bodyPr>
          <a:lstStyle/>
          <a:p>
            <a:r>
              <a:rPr lang="en-GB" b="1" dirty="0"/>
              <a:t>Screen printing </a:t>
            </a:r>
            <a:r>
              <a:rPr lang="en-GB" dirty="0"/>
              <a:t>is actually a very old fashioned method of printing graphics. It works by ink being squeezed through a ‘mask’ onto the material below. It is slow, but great for making t-shirts, posters and other novelty items.</a:t>
            </a:r>
          </a:p>
          <a:p>
            <a:r>
              <a:rPr lang="en-GB" sz="2400" b="1" dirty="0"/>
              <a:t>Advantages</a:t>
            </a:r>
          </a:p>
          <a:p>
            <a:pPr lvl="1"/>
            <a:r>
              <a:rPr lang="en-GB" sz="2000" dirty="0"/>
              <a:t>low cost print for mid-volume runs</a:t>
            </a:r>
          </a:p>
          <a:p>
            <a:pPr lvl="1"/>
            <a:r>
              <a:rPr lang="en-GB" sz="2000" dirty="0"/>
              <a:t>bright, vibrant colours</a:t>
            </a:r>
          </a:p>
          <a:p>
            <a:pPr lvl="1"/>
            <a:r>
              <a:rPr lang="en-GB" sz="2000" dirty="0"/>
              <a:t>can print on different materials - from paper to fabric</a:t>
            </a:r>
          </a:p>
          <a:p>
            <a:pPr marL="128016" lvl="1" indent="0">
              <a:buNone/>
            </a:pPr>
            <a:r>
              <a:rPr lang="en-GB" sz="2000" b="1" dirty="0"/>
              <a:t>Disadvantages</a:t>
            </a:r>
          </a:p>
          <a:p>
            <a:pPr lvl="1"/>
            <a:r>
              <a:rPr lang="en-GB" sz="2000" dirty="0"/>
              <a:t>a slow and sometimes messy process</a:t>
            </a:r>
          </a:p>
          <a:p>
            <a:pPr lvl="1"/>
            <a:r>
              <a:rPr lang="en-GB" sz="2000" dirty="0"/>
              <a:t>expensive to set up equipment</a:t>
            </a:r>
          </a:p>
          <a:p>
            <a:pPr lvl="1"/>
            <a:r>
              <a:rPr lang="en-GB" sz="2000" dirty="0"/>
              <a:t>liquid ink can take time to dry and can smudge</a:t>
            </a:r>
          </a:p>
          <a:p>
            <a:pPr lvl="1"/>
            <a:r>
              <a:rPr lang="en-GB" sz="2000" dirty="0"/>
              <a:t>cannot print photographs or high resolution </a:t>
            </a:r>
            <a:r>
              <a:rPr lang="en-GB" sz="2000" dirty="0" smtClean="0"/>
              <a:t>graphics</a:t>
            </a:r>
          </a:p>
          <a:p>
            <a:pPr lvl="1"/>
            <a:r>
              <a:rPr lang="en-GB" sz="2000" dirty="0"/>
              <a:t>c</a:t>
            </a:r>
            <a:r>
              <a:rPr lang="en-GB" sz="2000" dirty="0" smtClean="0"/>
              <a:t>osts more due to slower production process. Can only do one colour at a time</a:t>
            </a:r>
            <a:endParaRPr lang="en-US" sz="2000" dirty="0"/>
          </a:p>
        </p:txBody>
      </p:sp>
      <p:pic>
        <p:nvPicPr>
          <p:cNvPr id="3" name="Online Media 2" title="How It's Done: Screen Printing with QLP">
            <a:hlinkClick r:id="" action="ppaction://media"/>
            <a:extLst>
              <a:ext uri="{FF2B5EF4-FFF2-40B4-BE49-F238E27FC236}">
                <a16:creationId xmlns:a16="http://schemas.microsoft.com/office/drawing/2014/main" id="{5492A071-6E43-4AF0-8E31-A5FC7C2BBD4E}"/>
              </a:ext>
            </a:extLst>
          </p:cNvPr>
          <p:cNvPicPr>
            <a:picLocks noRot="1" noChangeAspect="1"/>
          </p:cNvPicPr>
          <p:nvPr>
            <a:videoFile r:link="rId1"/>
          </p:nvPr>
        </p:nvPicPr>
        <p:blipFill>
          <a:blip r:embed="rId3"/>
          <a:stretch>
            <a:fillRect/>
          </a:stretch>
        </p:blipFill>
        <p:spPr>
          <a:xfrm>
            <a:off x="46376" y="4007892"/>
            <a:ext cx="4008658" cy="2264892"/>
          </a:xfrm>
          <a:prstGeom prst="rect">
            <a:avLst/>
          </a:prstGeom>
        </p:spPr>
      </p:pic>
    </p:spTree>
    <p:extLst>
      <p:ext uri="{BB962C8B-B14F-4D97-AF65-F5344CB8AC3E}">
        <p14:creationId xmlns:p14="http://schemas.microsoft.com/office/powerpoint/2010/main" val="135969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3A3B2428C00B459B5F4133095AE2BA" ma:contentTypeVersion="6" ma:contentTypeDescription="Create a new document." ma:contentTypeScope="" ma:versionID="e2f2d58615bc3e636918e5eaecfd9369">
  <xsd:schema xmlns:xsd="http://www.w3.org/2001/XMLSchema" xmlns:xs="http://www.w3.org/2001/XMLSchema" xmlns:p="http://schemas.microsoft.com/office/2006/metadata/properties" xmlns:ns2="2a46cc9f-7252-421f-b05d-2220e0b0d0b8" targetNamespace="http://schemas.microsoft.com/office/2006/metadata/properties" ma:root="true" ma:fieldsID="22242d9d5e5673d2a15c7d727bf58561" ns2:_="">
    <xsd:import namespace="2a46cc9f-7252-421f-b05d-2220e0b0d0b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46cc9f-7252-421f-b05d-2220e0b0d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EFA589-2FD2-4E2F-A3D5-831967916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46cc9f-7252-421f-b05d-2220e0b0d0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CFEBC7-F4D9-42A8-81DE-64B6A0F2FDE4}">
  <ds:schemaRefs>
    <ds:schemaRef ds:uri="http://schemas.microsoft.com/sharepoint/v3/contenttype/forms"/>
  </ds:schemaRefs>
</ds:datastoreItem>
</file>

<file path=customXml/itemProps3.xml><?xml version="1.0" encoding="utf-8"?>
<ds:datastoreItem xmlns:ds="http://schemas.openxmlformats.org/officeDocument/2006/customXml" ds:itemID="{279ABD3C-AA9E-4069-B566-FCDD6C81D397}">
  <ds:schemaRefs>
    <ds:schemaRef ds:uri="2a46cc9f-7252-421f-b05d-2220e0b0d0b8"/>
    <ds:schemaRef ds:uri="http://purl.org/dc/term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Integral</Template>
  <TotalTime>543</TotalTime>
  <Words>2677</Words>
  <Application>Microsoft Office PowerPoint</Application>
  <PresentationFormat>On-screen Show (4:3)</PresentationFormat>
  <Paragraphs>163</Paragraphs>
  <Slides>19</Slides>
  <Notes>0</Notes>
  <HiddenSlides>0</HiddenSlides>
  <MMClips>4</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Tw Cen MT</vt:lpstr>
      <vt:lpstr>Tw Cen MT Condensed</vt:lpstr>
      <vt:lpstr>Wingdings 3</vt:lpstr>
      <vt:lpstr>Integral</vt:lpstr>
      <vt:lpstr>Advanced higher Graphic communication</vt:lpstr>
      <vt:lpstr>introduction</vt:lpstr>
      <vt:lpstr>RGB</vt:lpstr>
      <vt:lpstr>CMYK</vt:lpstr>
      <vt:lpstr>RGB or CMYK Which one to use?</vt:lpstr>
      <vt:lpstr>PANTONE</vt:lpstr>
      <vt:lpstr>Printing processes</vt:lpstr>
      <vt:lpstr>Offset Lithographic printing</vt:lpstr>
      <vt:lpstr>Screen Printing</vt:lpstr>
      <vt:lpstr>Flexographic printing</vt:lpstr>
      <vt:lpstr>Wide Format printing</vt:lpstr>
      <vt:lpstr>Ink jet printing</vt:lpstr>
      <vt:lpstr>Laser printing</vt:lpstr>
      <vt:lpstr>Solid Ink Print Systems</vt:lpstr>
      <vt:lpstr>Solid Ink Print Systems</vt:lpstr>
      <vt:lpstr>Solid Ink Print Systems</vt:lpstr>
      <vt:lpstr>Other Printing Terms</vt:lpstr>
      <vt:lpstr>Other Printing Terms (continued)</vt:lpstr>
      <vt:lpstr>Other Printing Terms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S3 Design &amp; Manufacture</dc:title>
  <dc:creator>Mr Porter</dc:creator>
  <cp:lastModifiedBy>025GArrol</cp:lastModifiedBy>
  <cp:revision>61</cp:revision>
  <dcterms:created xsi:type="dcterms:W3CDTF">2020-05-18T09:31:07Z</dcterms:created>
  <dcterms:modified xsi:type="dcterms:W3CDTF">2023-10-10T12:39:41Z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0x010100503A3B2428C00B459B5F4133095AE2BA</vt:lpwstr>
  </property>
</Properties>
</file>